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gif" ContentType="image/gif"/>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3" r:id="rId1"/>
  </p:sldMasterIdLst>
  <p:sldIdLst>
    <p:sldId id="256" r:id="rId2"/>
    <p:sldId id="257" r:id="rId3"/>
    <p:sldId id="258" r:id="rId4"/>
    <p:sldId id="259" r:id="rId5"/>
    <p:sldId id="260" r:id="rId6"/>
    <p:sldId id="324" r:id="rId7"/>
    <p:sldId id="263" r:id="rId8"/>
    <p:sldId id="325" r:id="rId9"/>
    <p:sldId id="261" r:id="rId10"/>
    <p:sldId id="262" r:id="rId11"/>
    <p:sldId id="326" r:id="rId12"/>
    <p:sldId id="327" r:id="rId13"/>
    <p:sldId id="264" r:id="rId14"/>
    <p:sldId id="266" r:id="rId15"/>
    <p:sldId id="265" r:id="rId16"/>
    <p:sldId id="268" r:id="rId17"/>
    <p:sldId id="269" r:id="rId18"/>
    <p:sldId id="270" r:id="rId19"/>
    <p:sldId id="271" r:id="rId20"/>
    <p:sldId id="290" r:id="rId21"/>
    <p:sldId id="331" r:id="rId22"/>
    <p:sldId id="332" r:id="rId23"/>
    <p:sldId id="333" r:id="rId24"/>
    <p:sldId id="330" r:id="rId25"/>
    <p:sldId id="329" r:id="rId26"/>
    <p:sldId id="334" r:id="rId27"/>
    <p:sldId id="328" r:id="rId28"/>
    <p:sldId id="335" r:id="rId29"/>
    <p:sldId id="292" r:id="rId30"/>
    <p:sldId id="293" r:id="rId31"/>
    <p:sldId id="272" r:id="rId32"/>
    <p:sldId id="273" r:id="rId33"/>
    <p:sldId id="274" r:id="rId34"/>
    <p:sldId id="275" r:id="rId35"/>
    <p:sldId id="277" r:id="rId36"/>
    <p:sldId id="279" r:id="rId37"/>
    <p:sldId id="278" r:id="rId38"/>
    <p:sldId id="280" r:id="rId39"/>
    <p:sldId id="276" r:id="rId40"/>
    <p:sldId id="281" r:id="rId41"/>
    <p:sldId id="282" r:id="rId42"/>
    <p:sldId id="283" r:id="rId43"/>
    <p:sldId id="284" r:id="rId44"/>
    <p:sldId id="285" r:id="rId45"/>
    <p:sldId id="286" r:id="rId46"/>
    <p:sldId id="287" r:id="rId47"/>
    <p:sldId id="288" r:id="rId48"/>
    <p:sldId id="294" r:id="rId49"/>
    <p:sldId id="296" r:id="rId50"/>
    <p:sldId id="295" r:id="rId51"/>
    <p:sldId id="298" r:id="rId52"/>
    <p:sldId id="323" r:id="rId53"/>
    <p:sldId id="300" r:id="rId54"/>
    <p:sldId id="305" r:id="rId55"/>
    <p:sldId id="304" r:id="rId56"/>
    <p:sldId id="306" r:id="rId57"/>
    <p:sldId id="308" r:id="rId58"/>
    <p:sldId id="307" r:id="rId59"/>
    <p:sldId id="310" r:id="rId60"/>
    <p:sldId id="309" r:id="rId61"/>
    <p:sldId id="303" r:id="rId62"/>
    <p:sldId id="302" r:id="rId63"/>
    <p:sldId id="311" r:id="rId64"/>
    <p:sldId id="316" r:id="rId65"/>
    <p:sldId id="317" r:id="rId66"/>
    <p:sldId id="318" r:id="rId67"/>
    <p:sldId id="313" r:id="rId68"/>
    <p:sldId id="312" r:id="rId69"/>
    <p:sldId id="314" r:id="rId70"/>
    <p:sldId id="315" r:id="rId71"/>
    <p:sldId id="320" r:id="rId72"/>
    <p:sldId id="321" r:id="rId73"/>
    <p:sldId id="319" r:id="rId74"/>
    <p:sldId id="322" r:id="rId7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D054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854" autoAdjust="0"/>
    <p:restoredTop sz="94660"/>
  </p:normalViewPr>
  <p:slideViewPr>
    <p:cSldViewPr>
      <p:cViewPr varScale="1">
        <p:scale>
          <a:sx n="102" d="100"/>
          <a:sy n="102" d="100"/>
        </p:scale>
        <p:origin x="294" y="102"/>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8.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9.e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371600"/>
            <a:ext cx="7848600" cy="1927225"/>
          </a:xfrm>
        </p:spPr>
        <p:txBody>
          <a:bodyPr anchor="b">
            <a:noAutofit/>
          </a:bodyPr>
          <a:lstStyle>
            <a:lvl1pPr>
              <a:defRPr sz="5400" cap="all" baseline="0"/>
            </a:lvl1pPr>
          </a:lstStyle>
          <a:p>
            <a:r>
              <a:rPr lang="en-US" smtClean="0"/>
              <a:t>Click to edit Master title style</a:t>
            </a:r>
            <a:endParaRPr lang="en-US" dirty="0"/>
          </a:p>
        </p:txBody>
      </p:sp>
      <p:sp>
        <p:nvSpPr>
          <p:cNvPr id="3" name="Subtitle 2"/>
          <p:cNvSpPr>
            <a:spLocks noGrp="1"/>
          </p:cNvSpPr>
          <p:nvPr>
            <p:ph type="subTitle" idx="1"/>
          </p:nvPr>
        </p:nvSpPr>
        <p:spPr>
          <a:xfrm>
            <a:off x="685800" y="3505200"/>
            <a:ext cx="6400800" cy="1752600"/>
          </a:xfrm>
        </p:spPr>
        <p:txBody>
          <a:bodyPr/>
          <a:lstStyle>
            <a:lvl1pPr marL="0" indent="0" algn="l">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E0F2405A-C9F9-4E21-944A-6454628F58B8}" type="datetimeFigureOut">
              <a:rPr lang="en-US" smtClean="0"/>
              <a:t>7/21/2021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79DF7F1-3CC6-462A-A491-817608247447}" type="slidenum">
              <a:rPr lang="en-US" smtClean="0"/>
              <a:t>‹#›</a:t>
            </a:fld>
            <a:endParaRPr lang="en-US"/>
          </a:p>
        </p:txBody>
      </p:sp>
      <p:cxnSp>
        <p:nvCxnSpPr>
          <p:cNvPr id="8" name="Straight Connector 7"/>
          <p:cNvCxnSpPr/>
          <p:nvPr/>
        </p:nvCxnSpPr>
        <p:spPr>
          <a:xfrm>
            <a:off x="685800" y="3398520"/>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050541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0F2405A-C9F9-4E21-944A-6454628F58B8}" type="datetimeFigureOut">
              <a:rPr lang="en-US" smtClean="0"/>
              <a:t>7/21/2021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79DF7F1-3CC6-462A-A491-817608247447}" type="slidenum">
              <a:rPr lang="en-US" smtClean="0"/>
              <a:t>‹#›</a:t>
            </a:fld>
            <a:endParaRPr lang="en-US"/>
          </a:p>
        </p:txBody>
      </p:sp>
    </p:spTree>
    <p:extLst>
      <p:ext uri="{BB962C8B-B14F-4D97-AF65-F5344CB8AC3E}">
        <p14:creationId xmlns:p14="http://schemas.microsoft.com/office/powerpoint/2010/main" val="26037039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609600"/>
            <a:ext cx="2057400" cy="5867400"/>
          </a:xfrm>
        </p:spPr>
        <p:txBody>
          <a:bodyPr vert="eaVert" anchor="b"/>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609600"/>
            <a:ext cx="6019800" cy="5867400"/>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0F2405A-C9F9-4E21-944A-6454628F58B8}" type="datetimeFigureOut">
              <a:rPr lang="en-US" smtClean="0"/>
              <a:t>7/21/2021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79DF7F1-3CC6-462A-A491-817608247447}" type="slidenum">
              <a:rPr lang="en-US" smtClean="0"/>
              <a:t>‹#›</a:t>
            </a:fld>
            <a:endParaRPr lang="en-US"/>
          </a:p>
        </p:txBody>
      </p:sp>
    </p:spTree>
    <p:extLst>
      <p:ext uri="{BB962C8B-B14F-4D97-AF65-F5344CB8AC3E}">
        <p14:creationId xmlns:p14="http://schemas.microsoft.com/office/powerpoint/2010/main" val="32499562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122238"/>
            <a:ext cx="7543800" cy="1295400"/>
          </a:xfrm>
        </p:spPr>
        <p:txBody>
          <a:bodyPr/>
          <a:lstStyle/>
          <a:p>
            <a:r>
              <a:rPr lang="en-US" smtClean="0"/>
              <a:t>Click to edit Master title style</a:t>
            </a:r>
            <a:endParaRPr lang="en-US"/>
          </a:p>
        </p:txBody>
      </p:sp>
      <p:sp>
        <p:nvSpPr>
          <p:cNvPr id="3" name="Table Placeholder 2"/>
          <p:cNvSpPr>
            <a:spLocks noGrp="1"/>
          </p:cNvSpPr>
          <p:nvPr>
            <p:ph type="tbl" idx="1"/>
          </p:nvPr>
        </p:nvSpPr>
        <p:spPr>
          <a:xfrm>
            <a:off x="457200" y="1719263"/>
            <a:ext cx="8229600" cy="4411662"/>
          </a:xfrm>
        </p:spPr>
        <p:txBody>
          <a:bodyPr/>
          <a:lstStyle/>
          <a:p>
            <a:pPr lvl="0"/>
            <a:endParaRPr lang="en-US" noProof="0" smtClean="0"/>
          </a:p>
        </p:txBody>
      </p:sp>
      <p:sp>
        <p:nvSpPr>
          <p:cNvPr id="4" name="Rectangle 5"/>
          <p:cNvSpPr>
            <a:spLocks noGrp="1" noChangeArrowheads="1"/>
          </p:cNvSpPr>
          <p:nvPr>
            <p:ph type="dt" sz="half" idx="10"/>
          </p:nvPr>
        </p:nvSpPr>
        <p:spPr>
          <a:ln/>
        </p:spPr>
        <p:txBody>
          <a:bodyPr/>
          <a:lstStyle>
            <a:lvl1pPr>
              <a:defRPr/>
            </a:lvl1pPr>
          </a:lstStyle>
          <a:p>
            <a:pPr>
              <a:defRPr/>
            </a:pPr>
            <a:endParaRPr lang="en-US" altLang="en-US"/>
          </a:p>
        </p:txBody>
      </p:sp>
      <p:sp>
        <p:nvSpPr>
          <p:cNvPr id="5" name="Rectangle 6"/>
          <p:cNvSpPr>
            <a:spLocks noGrp="1" noChangeArrowheads="1"/>
          </p:cNvSpPr>
          <p:nvPr>
            <p:ph type="ftr" sz="quarter" idx="11"/>
          </p:nvPr>
        </p:nvSpPr>
        <p:spPr>
          <a:ln/>
        </p:spPr>
        <p:txBody>
          <a:bodyPr/>
          <a:lstStyle>
            <a:lvl1pPr>
              <a:defRPr/>
            </a:lvl1pPr>
          </a:lstStyle>
          <a:p>
            <a:pPr>
              <a:defRPr/>
            </a:pPr>
            <a:endParaRPr lang="en-US" altLang="en-US"/>
          </a:p>
        </p:txBody>
      </p:sp>
      <p:sp>
        <p:nvSpPr>
          <p:cNvPr id="6" name="Rectangle 7"/>
          <p:cNvSpPr>
            <a:spLocks noGrp="1" noChangeArrowheads="1"/>
          </p:cNvSpPr>
          <p:nvPr>
            <p:ph type="sldNum" sz="quarter" idx="12"/>
          </p:nvPr>
        </p:nvSpPr>
        <p:spPr>
          <a:ln/>
        </p:spPr>
        <p:txBody>
          <a:bodyPr/>
          <a:lstStyle>
            <a:lvl1pPr>
              <a:defRPr/>
            </a:lvl1pPr>
          </a:lstStyle>
          <a:p>
            <a:pPr>
              <a:defRPr/>
            </a:pPr>
            <a:fld id="{C581959B-DE30-4ADC-AE85-5FF3E9546799}" type="slidenum">
              <a:rPr lang="en-US" altLang="en-US"/>
              <a:pPr>
                <a:defRPr/>
              </a:pPr>
              <a:t>‹#›</a:t>
            </a:fld>
            <a:endParaRPr lang="en-US" altLang="en-US"/>
          </a:p>
        </p:txBody>
      </p:sp>
    </p:spTree>
    <p:extLst>
      <p:ext uri="{BB962C8B-B14F-4D97-AF65-F5344CB8AC3E}">
        <p14:creationId xmlns:p14="http://schemas.microsoft.com/office/powerpoint/2010/main" val="19401902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0F2405A-C9F9-4E21-944A-6454628F58B8}" type="datetimeFigureOut">
              <a:rPr lang="en-US" smtClean="0"/>
              <a:t>7/21/2021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79DF7F1-3CC6-462A-A491-817608247447}" type="slidenum">
              <a:rPr lang="en-US" smtClean="0"/>
              <a:t>‹#›</a:t>
            </a:fld>
            <a:endParaRPr lang="en-US"/>
          </a:p>
        </p:txBody>
      </p:sp>
    </p:spTree>
    <p:extLst>
      <p:ext uri="{BB962C8B-B14F-4D97-AF65-F5344CB8AC3E}">
        <p14:creationId xmlns:p14="http://schemas.microsoft.com/office/powerpoint/2010/main" val="31578743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2362200"/>
            <a:ext cx="7772400" cy="2200275"/>
          </a:xfrm>
        </p:spPr>
        <p:txBody>
          <a:bodyPr anchor="b">
            <a:normAutofit/>
          </a:bodyPr>
          <a:lstStyle>
            <a:lvl1pPr algn="l">
              <a:defRPr sz="48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722313" y="4626864"/>
            <a:ext cx="7772400" cy="1500187"/>
          </a:xfrm>
        </p:spPr>
        <p:txBody>
          <a:bodyPr anchor="t">
            <a:normAutofit/>
          </a:bodyPr>
          <a:lstStyle>
            <a:lvl1pPr marL="0" indent="0">
              <a:buNone/>
              <a:defRPr sz="24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E0F2405A-C9F9-4E21-944A-6454628F58B8}" type="datetimeFigureOut">
              <a:rPr lang="en-US" smtClean="0"/>
              <a:t>7/21/2021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79DF7F1-3CC6-462A-A491-817608247447}" type="slidenum">
              <a:rPr lang="en-US" smtClean="0"/>
              <a:t>‹#›</a:t>
            </a:fld>
            <a:endParaRPr lang="en-US"/>
          </a:p>
        </p:txBody>
      </p:sp>
      <p:cxnSp>
        <p:nvCxnSpPr>
          <p:cNvPr id="7" name="Straight Connector 6"/>
          <p:cNvCxnSpPr/>
          <p:nvPr/>
        </p:nvCxnSpPr>
        <p:spPr>
          <a:xfrm>
            <a:off x="731520" y="4599432"/>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3494198"/>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E0F2405A-C9F9-4E21-944A-6454628F58B8}" type="datetimeFigureOut">
              <a:rPr lang="en-US" smtClean="0"/>
              <a:t>7/21/2021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79DF7F1-3CC6-462A-A491-817608247447}" type="slidenum">
              <a:rPr lang="en-US" smtClean="0"/>
              <a:t>‹#›</a:t>
            </a:fld>
            <a:endParaRPr lang="en-US"/>
          </a:p>
        </p:txBody>
      </p:sp>
    </p:spTree>
    <p:extLst>
      <p:ext uri="{BB962C8B-B14F-4D97-AF65-F5344CB8AC3E}">
        <p14:creationId xmlns:p14="http://schemas.microsoft.com/office/powerpoint/2010/main" val="20506052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45720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45720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75488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475488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E0F2405A-C9F9-4E21-944A-6454628F58B8}" type="datetimeFigureOut">
              <a:rPr lang="en-US" smtClean="0"/>
              <a:t>7/21/2021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79DF7F1-3CC6-462A-A491-817608247447}" type="slidenum">
              <a:rPr lang="en-US" smtClean="0"/>
              <a:t>‹#›</a:t>
            </a:fld>
            <a:endParaRPr lang="en-US"/>
          </a:p>
        </p:txBody>
      </p:sp>
      <p:cxnSp>
        <p:nvCxnSpPr>
          <p:cNvPr id="11" name="Straight Connector 10"/>
          <p:cNvCxnSpPr/>
          <p:nvPr/>
        </p:nvCxnSpPr>
        <p:spPr>
          <a:xfrm rot="5400000">
            <a:off x="2217817" y="4045823"/>
            <a:ext cx="4709160" cy="79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325359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E0F2405A-C9F9-4E21-944A-6454628F58B8}" type="datetimeFigureOut">
              <a:rPr lang="en-US" smtClean="0"/>
              <a:t>7/21/2021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79DF7F1-3CC6-462A-A491-817608247447}" type="slidenum">
              <a:rPr lang="en-US" smtClean="0"/>
              <a:t>‹#›</a:t>
            </a:fld>
            <a:endParaRPr lang="en-US"/>
          </a:p>
        </p:txBody>
      </p:sp>
    </p:spTree>
    <p:extLst>
      <p:ext uri="{BB962C8B-B14F-4D97-AF65-F5344CB8AC3E}">
        <p14:creationId xmlns:p14="http://schemas.microsoft.com/office/powerpoint/2010/main" val="4602192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0F2405A-C9F9-4E21-944A-6454628F58B8}" type="datetimeFigureOut">
              <a:rPr lang="en-US" smtClean="0"/>
              <a:t>7/21/2021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79DF7F1-3CC6-462A-A491-817608247447}" type="slidenum">
              <a:rPr lang="en-US" smtClean="0"/>
              <a:t>‹#›</a:t>
            </a:fld>
            <a:endParaRPr lang="en-US"/>
          </a:p>
        </p:txBody>
      </p:sp>
    </p:spTree>
    <p:extLst>
      <p:ext uri="{BB962C8B-B14F-4D97-AF65-F5344CB8AC3E}">
        <p14:creationId xmlns:p14="http://schemas.microsoft.com/office/powerpoint/2010/main" val="10367032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080"/>
            <a:ext cx="2139696" cy="1261872"/>
          </a:xfrm>
        </p:spPr>
        <p:txBody>
          <a:bodyPr anchor="b">
            <a:noAutofit/>
          </a:bodyPr>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2971800" y="792080"/>
            <a:ext cx="5715000" cy="55778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1" y="2130552"/>
            <a:ext cx="2139696" cy="424361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E0F2405A-C9F9-4E21-944A-6454628F58B8}" type="datetimeFigureOut">
              <a:rPr lang="en-US" smtClean="0"/>
              <a:t>7/21/2021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79DF7F1-3CC6-462A-A491-817608247447}" type="slidenum">
              <a:rPr lang="en-US" smtClean="0"/>
              <a:t>‹#›</a:t>
            </a:fld>
            <a:endParaRPr lang="en-US"/>
          </a:p>
        </p:txBody>
      </p:sp>
      <p:cxnSp>
        <p:nvCxnSpPr>
          <p:cNvPr id="9" name="Straight Connector 8"/>
          <p:cNvCxnSpPr/>
          <p:nvPr/>
        </p:nvCxnSpPr>
        <p:spPr>
          <a:xfrm rot="5400000">
            <a:off x="-13116" y="3580206"/>
            <a:ext cx="557784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88625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480"/>
            <a:ext cx="2142680" cy="1264920"/>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p:cNvSpPr>
          <p:nvPr>
            <p:ph type="pic" idx="1"/>
          </p:nvPr>
        </p:nvSpPr>
        <p:spPr>
          <a:xfrm>
            <a:off x="2858610" y="838201"/>
            <a:ext cx="5904390" cy="5500456"/>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457200" y="2133600"/>
            <a:ext cx="2139696" cy="424281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E0F2405A-C9F9-4E21-944A-6454628F58B8}" type="datetimeFigureOut">
              <a:rPr lang="en-US" smtClean="0"/>
              <a:t>7/21/2021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79DF7F1-3CC6-462A-A491-817608247447}" type="slidenum">
              <a:rPr lang="en-US" smtClean="0"/>
              <a:t>‹#›</a:t>
            </a:fld>
            <a:endParaRPr lang="en-US"/>
          </a:p>
        </p:txBody>
      </p:sp>
    </p:spTree>
    <p:extLst>
      <p:ext uri="{BB962C8B-B14F-4D97-AF65-F5344CB8AC3E}">
        <p14:creationId xmlns:p14="http://schemas.microsoft.com/office/powerpoint/2010/main" val="699147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a:xfrm>
            <a:off x="0" y="220786"/>
            <a:ext cx="9144000" cy="2286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457200" y="533400"/>
            <a:ext cx="8229600" cy="99060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600200"/>
            <a:ext cx="8229600" cy="4876800"/>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Rectangle 6"/>
          <p:cNvSpPr/>
          <p:nvPr/>
        </p:nvSpPr>
        <p:spPr>
          <a:xfrm>
            <a:off x="0" y="0"/>
            <a:ext cx="9144000" cy="365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2"/>
          </p:nvPr>
        </p:nvSpPr>
        <p:spPr>
          <a:xfrm>
            <a:off x="457200" y="18288"/>
            <a:ext cx="2895600" cy="329184"/>
          </a:xfrm>
          <a:prstGeom prst="rect">
            <a:avLst/>
          </a:prstGeom>
        </p:spPr>
        <p:txBody>
          <a:bodyPr vert="horz" lIns="91440" tIns="45720" rIns="91440" bIns="45720" rtlCol="0" anchor="ctr"/>
          <a:lstStyle>
            <a:lvl1pPr algn="l">
              <a:defRPr sz="1200">
                <a:solidFill>
                  <a:srgbClr val="FFFFFF"/>
                </a:solidFill>
              </a:defRPr>
            </a:lvl1pPr>
          </a:lstStyle>
          <a:p>
            <a:fld id="{E0F2405A-C9F9-4E21-944A-6454628F58B8}" type="datetimeFigureOut">
              <a:rPr lang="en-US" smtClean="0"/>
              <a:t>7/21/2021</a:t>
            </a:fld>
            <a:endParaRPr lang="en-US"/>
          </a:p>
        </p:txBody>
      </p:sp>
      <p:sp>
        <p:nvSpPr>
          <p:cNvPr id="5" name="Footer Placeholder 4"/>
          <p:cNvSpPr>
            <a:spLocks noGrp="1"/>
          </p:cNvSpPr>
          <p:nvPr>
            <p:ph type="ftr" sz="quarter" idx="3"/>
          </p:nvPr>
        </p:nvSpPr>
        <p:spPr>
          <a:xfrm>
            <a:off x="3429000" y="18288"/>
            <a:ext cx="4114800" cy="329184"/>
          </a:xfrm>
          <a:prstGeom prst="rect">
            <a:avLst/>
          </a:prstGeom>
        </p:spPr>
        <p:txBody>
          <a:bodyPr vert="horz" lIns="91440" tIns="45720" rIns="91440" bIns="45720" rtlCol="0" anchor="ctr"/>
          <a:lstStyle>
            <a:lvl1pPr algn="ctr">
              <a:defRPr sz="1200">
                <a:solidFill>
                  <a:srgbClr val="FFFFFF"/>
                </a:solidFill>
              </a:defRPr>
            </a:lvl1pPr>
          </a:lstStyle>
          <a:p>
            <a:endParaRPr lang="en-US"/>
          </a:p>
        </p:txBody>
      </p:sp>
      <p:sp>
        <p:nvSpPr>
          <p:cNvPr id="6" name="Slide Number Placeholder 5"/>
          <p:cNvSpPr>
            <a:spLocks noGrp="1"/>
          </p:cNvSpPr>
          <p:nvPr>
            <p:ph type="sldNum" sz="quarter" idx="4"/>
          </p:nvPr>
        </p:nvSpPr>
        <p:spPr>
          <a:xfrm>
            <a:off x="7620000" y="18288"/>
            <a:ext cx="1066800" cy="329184"/>
          </a:xfrm>
          <a:prstGeom prst="rect">
            <a:avLst/>
          </a:prstGeom>
        </p:spPr>
        <p:txBody>
          <a:bodyPr vert="horz" lIns="91440" tIns="45720" rIns="91440" bIns="45720" rtlCol="0" anchor="ctr"/>
          <a:lstStyle>
            <a:lvl1pPr algn="l">
              <a:defRPr sz="1400" b="1">
                <a:solidFill>
                  <a:srgbClr val="FFFFFF"/>
                </a:solidFill>
              </a:defRPr>
            </a:lvl1pPr>
          </a:lstStyle>
          <a:p>
            <a:fld id="{179DF7F1-3CC6-462A-A491-817608247447}" type="slidenum">
              <a:rPr lang="en-US" smtClean="0"/>
              <a:t>‹#›</a:t>
            </a:fld>
            <a:endParaRPr lang="en-US"/>
          </a:p>
        </p:txBody>
      </p:sp>
    </p:spTree>
    <p:extLst>
      <p:ext uri="{BB962C8B-B14F-4D97-AF65-F5344CB8AC3E}">
        <p14:creationId xmlns:p14="http://schemas.microsoft.com/office/powerpoint/2010/main" val="223010916"/>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Lst>
  <p:txStyles>
    <p:titleStyle>
      <a:lvl1pPr algn="l" defTabSz="914400" rtl="0" eaLnBrk="1" latinLnBrk="0" hangingPunct="1">
        <a:spcBef>
          <a:spcPct val="0"/>
        </a:spcBef>
        <a:buNone/>
        <a:defRPr sz="4000" kern="1200" spc="-100" baseline="0">
          <a:solidFill>
            <a:schemeClr val="tx2"/>
          </a:solidFill>
          <a:latin typeface="+mj-lt"/>
          <a:ea typeface="+mj-ea"/>
          <a:cs typeface="+mj-cs"/>
        </a:defRPr>
      </a:lvl1pPr>
    </p:titleStyle>
    <p:body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9.gi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slideLayout" Target="../slideLayouts/slideLayout2.xml"/><Relationship Id="rId1" Type="http://schemas.openxmlformats.org/officeDocument/2006/relationships/video" Target="https://www.youtube.com/embed/cnnaKiXCHzE" TargetMode="External"/><Relationship Id="rId4" Type="http://schemas.openxmlformats.org/officeDocument/2006/relationships/hyperlink" Target="https://www.youtube.com/watch?v=cnnaKiXCHzE" TargetMode="External"/></Relationships>
</file>

<file path=ppt/slides/_rels/slide21.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7.gi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emf"/><Relationship Id="rId1" Type="http://schemas.openxmlformats.org/officeDocument/2006/relationships/slideLayout" Target="../slideLayouts/slideLayout2.xml"/><Relationship Id="rId4" Type="http://schemas.openxmlformats.org/officeDocument/2006/relationships/image" Target="../media/image22.jpeg"/></Relationships>
</file>

<file path=ppt/slides/_rels/slide2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slideLayout" Target="../slideLayouts/slideLayout2.xml"/><Relationship Id="rId1" Type="http://schemas.openxmlformats.org/officeDocument/2006/relationships/video" Target="https://www.youtube.com/embed/40hbv-uJ1us" TargetMode="External"/><Relationship Id="rId4" Type="http://schemas.openxmlformats.org/officeDocument/2006/relationships/hyperlink" Target="https://youtu.be/40hbv-uJ1us" TargetMode="External"/></Relationships>
</file>

<file path=ppt/slides/_rels/slide28.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7.GIF"/><Relationship Id="rId2" Type="http://schemas.openxmlformats.org/officeDocument/2006/relationships/image" Target="../media/image26.gi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12.xml"/><Relationship Id="rId1" Type="http://schemas.openxmlformats.org/officeDocument/2006/relationships/vmlDrawing" Target="../drawings/vmlDrawing1.vml"/><Relationship Id="rId4" Type="http://schemas.openxmlformats.org/officeDocument/2006/relationships/image" Target="../media/image28.emf"/></Relationships>
</file>

<file path=ppt/slides/_rels/slide32.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12.xml"/><Relationship Id="rId1" Type="http://schemas.openxmlformats.org/officeDocument/2006/relationships/vmlDrawing" Target="../drawings/vmlDrawing2.vml"/><Relationship Id="rId4" Type="http://schemas.openxmlformats.org/officeDocument/2006/relationships/image" Target="../media/image29.emf"/></Relationships>
</file>

<file path=ppt/slides/_rels/slide3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hyperlink" Target="https://en.wikipedia.org/wiki/Endogenous_agonist" TargetMode="External"/><Relationship Id="rId7" Type="http://schemas.openxmlformats.org/officeDocument/2006/relationships/hyperlink" Target="https://en.wikipedia.org/wiki/Adrenergic_receptor" TargetMode="External"/><Relationship Id="rId2" Type="http://schemas.openxmlformats.org/officeDocument/2006/relationships/hyperlink" Target="https://en.wikipedia.org/wiki/Agonist" TargetMode="External"/><Relationship Id="rId1" Type="http://schemas.openxmlformats.org/officeDocument/2006/relationships/slideLayout" Target="../slideLayouts/slideLayout2.xml"/><Relationship Id="rId6" Type="http://schemas.openxmlformats.org/officeDocument/2006/relationships/hyperlink" Target="https://en.wikipedia.org/wiki/Isoproterenol" TargetMode="External"/><Relationship Id="rId5" Type="http://schemas.openxmlformats.org/officeDocument/2006/relationships/hyperlink" Target="https://en.wikipedia.org/wiki/Intrinsic_activity" TargetMode="External"/><Relationship Id="rId4" Type="http://schemas.openxmlformats.org/officeDocument/2006/relationships/hyperlink" Target="https://en.wikipedia.org/wiki/Receptor_(biochemistry)" TargetMode="External"/></Relationships>
</file>

<file path=ppt/slides/_rels/slide44.xml.rels><?xml version="1.0" encoding="UTF-8" standalone="yes"?>
<Relationships xmlns="http://schemas.openxmlformats.org/package/2006/relationships"><Relationship Id="rId8" Type="http://schemas.openxmlformats.org/officeDocument/2006/relationships/hyperlink" Target="https://en.wikipedia.org/wiki/Competitive_antagonist" TargetMode="External"/><Relationship Id="rId3" Type="http://schemas.openxmlformats.org/officeDocument/2006/relationships/hyperlink" Target="https://en.wikipedia.org/wiki/Intrinsic_activity" TargetMode="External"/><Relationship Id="rId7" Type="http://schemas.openxmlformats.org/officeDocument/2006/relationships/hyperlink" Target="https://en.wikipedia.org/wiki/Receptor_antagonist" TargetMode="External"/><Relationship Id="rId2" Type="http://schemas.openxmlformats.org/officeDocument/2006/relationships/hyperlink" Target="https://en.wikipedia.org/wiki/Receptor_(biochemistry)" TargetMode="External"/><Relationship Id="rId1" Type="http://schemas.openxmlformats.org/officeDocument/2006/relationships/slideLayout" Target="../slideLayouts/slideLayout2.xml"/><Relationship Id="rId6" Type="http://schemas.openxmlformats.org/officeDocument/2006/relationships/hyperlink" Target="https://en.wikipedia.org/wiki/Agonistic" TargetMode="External"/><Relationship Id="rId5" Type="http://schemas.openxmlformats.org/officeDocument/2006/relationships/hyperlink" Target="https://en.wikipedia.org/wiki/Ligands" TargetMode="External"/><Relationship Id="rId4" Type="http://schemas.openxmlformats.org/officeDocument/2006/relationships/hyperlink" Target="https://en.wikipedia.org/wiki/Full_agonist" TargetMode="External"/></Relationships>
</file>

<file path=ppt/slides/_rels/slide45.xml.rels><?xml version="1.0" encoding="UTF-8" standalone="yes"?>
<Relationships xmlns="http://schemas.openxmlformats.org/package/2006/relationships"><Relationship Id="rId2" Type="http://schemas.openxmlformats.org/officeDocument/2006/relationships/hyperlink" Target="https://en.wikipedia.org/wiki/Intrinsic_activity" TargetMode="Externa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39.gif"/><Relationship Id="rId2" Type="http://schemas.openxmlformats.org/officeDocument/2006/relationships/image" Target="../media/image38.gif"/><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hyperlink" Target="http://www.merriam-webster.com/dictionary/hydrogen" TargetMode="External"/><Relationship Id="rId2" Type="http://schemas.openxmlformats.org/officeDocument/2006/relationships/image" Target="../media/image40.jpg"/><Relationship Id="rId1" Type="http://schemas.openxmlformats.org/officeDocument/2006/relationships/slideLayout" Target="../slideLayouts/slideLayout2.xml"/><Relationship Id="rId4" Type="http://schemas.openxmlformats.org/officeDocument/2006/relationships/hyperlink" Target="http://www.merriam-webster.com/dictionary/hydroxide" TargetMode="External"/></Relationships>
</file>

<file path=ppt/slides/_rels/slide53.xml.rels><?xml version="1.0" encoding="UTF-8" standalone="yes"?>
<Relationships xmlns="http://schemas.openxmlformats.org/package/2006/relationships"><Relationship Id="rId8" Type="http://schemas.openxmlformats.org/officeDocument/2006/relationships/hyperlink" Target="https://en.wikipedia.org/wiki/Buprenorphine" TargetMode="External"/><Relationship Id="rId13" Type="http://schemas.openxmlformats.org/officeDocument/2006/relationships/hyperlink" Target="https://en.wikipedia.org/wiki/Lidocaine" TargetMode="External"/><Relationship Id="rId3" Type="http://schemas.openxmlformats.org/officeDocument/2006/relationships/hyperlink" Target="https://en.wikipedia.org/wiki/Concentration" TargetMode="External"/><Relationship Id="rId7" Type="http://schemas.openxmlformats.org/officeDocument/2006/relationships/hyperlink" Target="https://en.wikipedia.org/wiki/Propranolol" TargetMode="External"/><Relationship Id="rId12" Type="http://schemas.openxmlformats.org/officeDocument/2006/relationships/hyperlink" Target="https://en.wikipedia.org/wiki/Cimetidine" TargetMode="External"/><Relationship Id="rId2" Type="http://schemas.openxmlformats.org/officeDocument/2006/relationships/hyperlink" Target="https://en.wikipedia.org/wiki/Drug_metabolism" TargetMode="External"/><Relationship Id="rId1" Type="http://schemas.openxmlformats.org/officeDocument/2006/relationships/slideLayout" Target="../slideLayouts/slideLayout2.xml"/><Relationship Id="rId6" Type="http://schemas.openxmlformats.org/officeDocument/2006/relationships/hyperlink" Target="https://en.wikipedia.org/wiki/Morphine" TargetMode="External"/><Relationship Id="rId11" Type="http://schemas.openxmlformats.org/officeDocument/2006/relationships/hyperlink" Target="https://en.wikipedia.org/wiki/Pethidine" TargetMode="External"/><Relationship Id="rId5" Type="http://schemas.openxmlformats.org/officeDocument/2006/relationships/hyperlink" Target="https://en.wikipedia.org/wiki/Imipramine" TargetMode="External"/><Relationship Id="rId10" Type="http://schemas.openxmlformats.org/officeDocument/2006/relationships/hyperlink" Target="https://en.wikipedia.org/wiki/Midazolam" TargetMode="External"/><Relationship Id="rId4" Type="http://schemas.openxmlformats.org/officeDocument/2006/relationships/hyperlink" Target="https://en.wikipedia.org/wiki/Medication" TargetMode="External"/><Relationship Id="rId9" Type="http://schemas.openxmlformats.org/officeDocument/2006/relationships/hyperlink" Target="https://en.wikipedia.org/wiki/Diazepam" TargetMode="External"/><Relationship Id="rId14" Type="http://schemas.openxmlformats.org/officeDocument/2006/relationships/hyperlink" Target="https://en.wikipedia.org/wiki/Nitroglycerin" TargetMode="External"/></Relationships>
</file>

<file path=ppt/slides/_rels/slide54.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slideLayout" Target="../slideLayouts/slideLayout2.xml"/><Relationship Id="rId1" Type="http://schemas.openxmlformats.org/officeDocument/2006/relationships/video" Target="https://www.youtube.com/embed/MRjOl1-SwTM" TargetMode="External"/></Relationships>
</file>

<file path=ppt/slides/_rels/slide6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slideLayout" Target="../slideLayouts/slideLayout2.xml"/><Relationship Id="rId1" Type="http://schemas.openxmlformats.org/officeDocument/2006/relationships/video" Target="https://www.youtube.com/embed/sfR8lGQSKic" TargetMode="External"/></Relationships>
</file>

<file path=ppt/slides/_rels/slide6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slideLayout" Target="../slideLayouts/slideLayout2.xml"/><Relationship Id="rId1" Type="http://schemas.openxmlformats.org/officeDocument/2006/relationships/video" Target="https://www.youtube.com/embed/74grCfmmKL8" TargetMode="External"/></Relationships>
</file>

<file path=ppt/slides/_rels/slide67.xml.rels><?xml version="1.0" encoding="UTF-8" standalone="yes"?>
<Relationships xmlns="http://schemas.openxmlformats.org/package/2006/relationships"><Relationship Id="rId2" Type="http://schemas.openxmlformats.org/officeDocument/2006/relationships/image" Target="../media/image53.JP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2" Type="http://schemas.openxmlformats.org/officeDocument/2006/relationships/image" Target="../media/image55.gi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57.jp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algn="ctr"/>
            <a:r>
              <a:rPr lang="en-US" dirty="0" smtClean="0"/>
              <a:t>Introduction to Pharmacology</a:t>
            </a:r>
            <a:endParaRPr lang="en-US" dirty="0"/>
          </a:p>
        </p:txBody>
      </p:sp>
      <p:sp>
        <p:nvSpPr>
          <p:cNvPr id="5" name="Subtitle 4"/>
          <p:cNvSpPr>
            <a:spLocks noGrp="1"/>
          </p:cNvSpPr>
          <p:nvPr>
            <p:ph type="subTitle" idx="1"/>
          </p:nvPr>
        </p:nvSpPr>
        <p:spPr/>
        <p:txBody>
          <a:bodyPr/>
          <a:lstStyle/>
          <a:p>
            <a:endParaRPr lang="en-US"/>
          </a:p>
        </p:txBody>
      </p:sp>
      <p:sp>
        <p:nvSpPr>
          <p:cNvPr id="4" name="Text Box 4"/>
          <p:cNvSpPr txBox="1">
            <a:spLocks noChangeArrowheads="1"/>
          </p:cNvSpPr>
          <p:nvPr/>
        </p:nvSpPr>
        <p:spPr bwMode="auto">
          <a:xfrm>
            <a:off x="5105400" y="6019800"/>
            <a:ext cx="363818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sz="1000" i="1">
                <a:cs typeface="+mn-cs"/>
              </a:rPr>
              <a:t>This material has been complied by many authors &amp; text material.  </a:t>
            </a:r>
          </a:p>
          <a:p>
            <a:pPr>
              <a:defRPr/>
            </a:pPr>
            <a:r>
              <a:rPr lang="en-US" sz="1000" i="1">
                <a:cs typeface="+mn-cs"/>
              </a:rPr>
              <a:t>This is not the sole work of the presenter.</a:t>
            </a:r>
          </a:p>
        </p:txBody>
      </p:sp>
    </p:spTree>
    <p:extLst>
      <p:ext uri="{BB962C8B-B14F-4D97-AF65-F5344CB8AC3E}">
        <p14:creationId xmlns:p14="http://schemas.microsoft.com/office/powerpoint/2010/main" val="378881175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Receptor Theory</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68000" y="1600200"/>
            <a:ext cx="3808000" cy="4876800"/>
          </a:xfrm>
        </p:spPr>
      </p:pic>
    </p:spTree>
    <p:extLst>
      <p:ext uri="{BB962C8B-B14F-4D97-AF65-F5344CB8AC3E}">
        <p14:creationId xmlns:p14="http://schemas.microsoft.com/office/powerpoint/2010/main" val="30761281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Signal Transduction</a:t>
            </a:r>
            <a:endParaRPr lang="en-US" dirty="0"/>
          </a:p>
        </p:txBody>
      </p:sp>
      <p:sp>
        <p:nvSpPr>
          <p:cNvPr id="3" name="Content Placeholder 2"/>
          <p:cNvSpPr>
            <a:spLocks noGrp="1"/>
          </p:cNvSpPr>
          <p:nvPr>
            <p:ph idx="1"/>
          </p:nvPr>
        </p:nvSpPr>
        <p:spPr/>
        <p:txBody>
          <a:bodyPr/>
          <a:lstStyle/>
          <a:p>
            <a:r>
              <a:rPr lang="en-US" smtClean="0"/>
              <a:t>Signal transduction (also known as cell signaling) is the transmission of molecular signals from a cell's exterior to its interior. Signals received by cells must be transmitted effectively into the cell to ensure an appropriate response. This step is initiated by cell-surface receptors</a:t>
            </a:r>
          </a:p>
          <a:p>
            <a:r>
              <a:rPr lang="en-US" smtClean="0"/>
              <a:t>Overall Signal transduction has three stages:</a:t>
            </a:r>
          </a:p>
          <a:p>
            <a:pPr lvl="1"/>
            <a:r>
              <a:rPr lang="en-US" smtClean="0"/>
              <a:t>First (Reception) - the signal molecule binds to the receptor.</a:t>
            </a:r>
          </a:p>
          <a:p>
            <a:pPr lvl="1"/>
            <a:r>
              <a:rPr lang="en-US" smtClean="0"/>
              <a:t>Second (Signal Transduction) - the chemical signal results in a series of enzyme activations.</a:t>
            </a:r>
          </a:p>
          <a:p>
            <a:pPr lvl="1"/>
            <a:r>
              <a:rPr lang="en-US" smtClean="0"/>
              <a:t>Third (Response) - cellular responses.</a:t>
            </a:r>
          </a:p>
          <a:p>
            <a:pPr lvl="1"/>
            <a:endParaRPr lang="en-US" dirty="0"/>
          </a:p>
        </p:txBody>
      </p:sp>
      <p:pic>
        <p:nvPicPr>
          <p:cNvPr id="9" name="Picture 4" descr="Signal Transduction: Definition, Pathways, Examples | Biology ..."/>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96000" y="4724400"/>
            <a:ext cx="2289175" cy="19435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66667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Drug Response Equation</a:t>
            </a:r>
            <a:endParaRPr lang="en-US" dirty="0"/>
          </a:p>
        </p:txBody>
      </p:sp>
      <p:sp>
        <p:nvSpPr>
          <p:cNvPr id="3" name="Content Placeholder 2"/>
          <p:cNvSpPr>
            <a:spLocks noGrp="1"/>
          </p:cNvSpPr>
          <p:nvPr>
            <p:ph idx="1"/>
          </p:nvPr>
        </p:nvSpPr>
        <p:spPr/>
        <p:txBody>
          <a:bodyPr/>
          <a:lstStyle/>
          <a:p>
            <a:r>
              <a:rPr lang="en-US" smtClean="0"/>
              <a:t>Derived from the law of mass action </a:t>
            </a:r>
          </a:p>
          <a:p>
            <a:pPr lvl="1"/>
            <a:r>
              <a:rPr lang="en-US" smtClean="0"/>
              <a:t>A drug (D) combines with a receptor (R) to from a drug receptor complex (DRC) to elicit a Tissue Response (TR) </a:t>
            </a:r>
          </a:p>
          <a:p>
            <a:pPr lvl="1"/>
            <a:endParaRPr lang="en-US" smtClean="0"/>
          </a:p>
          <a:p>
            <a:pPr lvl="2"/>
            <a:r>
              <a:rPr lang="en-US" smtClean="0"/>
              <a:t>D + R ↔(DRC) ↔ TR</a:t>
            </a:r>
          </a:p>
          <a:p>
            <a:pPr lvl="2"/>
            <a:endParaRPr lang="en-US" smtClean="0"/>
          </a:p>
          <a:p>
            <a:pPr lvl="1"/>
            <a:endParaRPr lang="en-US" smtClean="0"/>
          </a:p>
          <a:p>
            <a:pPr lvl="1"/>
            <a:endParaRPr lang="en-US" smtClean="0"/>
          </a:p>
          <a:p>
            <a:pPr lvl="1"/>
            <a:r>
              <a:rPr lang="en-US" smtClean="0"/>
              <a:t>This is the basis for the DOSE-RESPONSE CURVE</a:t>
            </a:r>
          </a:p>
          <a:p>
            <a:pPr lvl="2"/>
            <a:r>
              <a:rPr lang="en-US" smtClean="0"/>
              <a:t>a curve plotting the relationship between the dose of a drug administered and its pharmacological effect</a:t>
            </a:r>
          </a:p>
          <a:p>
            <a:pPr lvl="2"/>
            <a:endParaRPr lang="en-US" dirty="0" smtClean="0"/>
          </a:p>
        </p:txBody>
      </p:sp>
    </p:spTree>
    <p:extLst>
      <p:ext uri="{BB962C8B-B14F-4D97-AF65-F5344CB8AC3E}">
        <p14:creationId xmlns:p14="http://schemas.microsoft.com/office/powerpoint/2010/main" val="4208421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Dose Response Curves/Slope</a:t>
            </a:r>
            <a:endParaRPr 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1600" y="1676400"/>
            <a:ext cx="5295900" cy="441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5" name="Straight Arrow Connector 4"/>
          <p:cNvCxnSpPr/>
          <p:nvPr/>
        </p:nvCxnSpPr>
        <p:spPr>
          <a:xfrm>
            <a:off x="3124200" y="1676400"/>
            <a:ext cx="0" cy="25146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a:off x="4724400" y="1676400"/>
            <a:ext cx="0" cy="25146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5" name="5-Point Star 14"/>
          <p:cNvSpPr/>
          <p:nvPr/>
        </p:nvSpPr>
        <p:spPr>
          <a:xfrm>
            <a:off x="1097973" y="5237018"/>
            <a:ext cx="304800" cy="304800"/>
          </a:xfrm>
          <a:prstGeom prst="star5">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1239488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Dose Response Curves</a:t>
            </a:r>
            <a:endParaRPr 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1524000"/>
            <a:ext cx="6096000" cy="50815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5-Point Star 4"/>
          <p:cNvSpPr/>
          <p:nvPr/>
        </p:nvSpPr>
        <p:spPr>
          <a:xfrm>
            <a:off x="1250373" y="6096000"/>
            <a:ext cx="304800" cy="304800"/>
          </a:xfrm>
          <a:prstGeom prst="star5">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1158524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Dose response curves</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33637" y="2133600"/>
            <a:ext cx="4276725" cy="3810000"/>
          </a:xfrm>
        </p:spPr>
      </p:pic>
      <p:sp>
        <p:nvSpPr>
          <p:cNvPr id="5" name="TextBox 4"/>
          <p:cNvSpPr txBox="1"/>
          <p:nvPr/>
        </p:nvSpPr>
        <p:spPr>
          <a:xfrm>
            <a:off x="3429000" y="3579911"/>
            <a:ext cx="1348511" cy="276999"/>
          </a:xfrm>
          <a:prstGeom prst="rect">
            <a:avLst/>
          </a:prstGeom>
          <a:noFill/>
        </p:spPr>
        <p:txBody>
          <a:bodyPr wrap="none" rtlCol="0">
            <a:spAutoFit/>
          </a:bodyPr>
          <a:lstStyle/>
          <a:p>
            <a:r>
              <a:rPr lang="en-US" sz="1200" i="1" dirty="0" smtClean="0"/>
              <a:t>Increasing Potency</a:t>
            </a:r>
            <a:endParaRPr lang="en-US" sz="1200" i="1" dirty="0"/>
          </a:p>
        </p:txBody>
      </p:sp>
      <p:cxnSp>
        <p:nvCxnSpPr>
          <p:cNvPr id="7" name="Straight Arrow Connector 6"/>
          <p:cNvCxnSpPr/>
          <p:nvPr/>
        </p:nvCxnSpPr>
        <p:spPr>
          <a:xfrm>
            <a:off x="3429000" y="3856910"/>
            <a:ext cx="1348511" cy="0"/>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858492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Relationships between ED-LD</a:t>
            </a:r>
            <a:endParaRPr 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1600200"/>
            <a:ext cx="6248399" cy="4699000"/>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108351130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Effect of drug combinations</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90775" y="2028825"/>
            <a:ext cx="4362450" cy="4019550"/>
          </a:xfrm>
        </p:spPr>
      </p:pic>
    </p:spTree>
    <p:extLst>
      <p:ext uri="{BB962C8B-B14F-4D97-AF65-F5344CB8AC3E}">
        <p14:creationId xmlns:p14="http://schemas.microsoft.com/office/powerpoint/2010/main" val="58997160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Dose Response</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25294" y="1828800"/>
            <a:ext cx="7493411" cy="3962400"/>
          </a:xfrm>
        </p:spPr>
      </p:pic>
    </p:spTree>
    <p:extLst>
      <p:ext uri="{BB962C8B-B14F-4D97-AF65-F5344CB8AC3E}">
        <p14:creationId xmlns:p14="http://schemas.microsoft.com/office/powerpoint/2010/main" val="215936190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mtClean="0"/>
              <a:t>Dose Response for Anesthesia agents</a:t>
            </a:r>
            <a:endParaRPr lang="en-US"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2600" y="1905000"/>
            <a:ext cx="5334000" cy="4191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974140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Introduction</a:t>
            </a:r>
            <a:endParaRPr lang="en-US" dirty="0"/>
          </a:p>
        </p:txBody>
      </p:sp>
      <p:sp>
        <p:nvSpPr>
          <p:cNvPr id="3" name="Content Placeholder 2"/>
          <p:cNvSpPr>
            <a:spLocks noGrp="1"/>
          </p:cNvSpPr>
          <p:nvPr>
            <p:ph idx="1"/>
          </p:nvPr>
        </p:nvSpPr>
        <p:spPr/>
        <p:txBody>
          <a:bodyPr/>
          <a:lstStyle/>
          <a:p>
            <a:r>
              <a:rPr lang="en-US" dirty="0" smtClean="0"/>
              <a:t>Definitions</a:t>
            </a:r>
          </a:p>
          <a:p>
            <a:pPr lvl="1"/>
            <a:r>
              <a:rPr lang="en-US" dirty="0" smtClean="0"/>
              <a:t>Pharmacology – study of the effect of chemicals on living tissue</a:t>
            </a:r>
          </a:p>
          <a:p>
            <a:pPr lvl="1"/>
            <a:r>
              <a:rPr lang="en-US" u="sng" dirty="0" smtClean="0"/>
              <a:t>Pharmacokinetics</a:t>
            </a:r>
            <a:r>
              <a:rPr lang="en-US" dirty="0" smtClean="0"/>
              <a:t> – study of absorption, distribution, metabolism and excretion of drugs</a:t>
            </a:r>
          </a:p>
          <a:p>
            <a:pPr lvl="1"/>
            <a:r>
              <a:rPr lang="en-US" dirty="0" err="1" smtClean="0"/>
              <a:t>Pharaceutics</a:t>
            </a:r>
            <a:r>
              <a:rPr lang="en-US" dirty="0" smtClean="0"/>
              <a:t>- formation/preparation of drugs</a:t>
            </a:r>
          </a:p>
          <a:p>
            <a:pPr lvl="1"/>
            <a:r>
              <a:rPr lang="en-US" dirty="0" err="1" smtClean="0"/>
              <a:t>Pharmacoeconomics</a:t>
            </a:r>
            <a:r>
              <a:rPr lang="en-US" dirty="0" smtClean="0"/>
              <a:t> – economic impact of drugs</a:t>
            </a:r>
            <a:endParaRPr lang="en-US" dirty="0"/>
          </a:p>
        </p:txBody>
      </p:sp>
    </p:spTree>
    <p:extLst>
      <p:ext uri="{BB962C8B-B14F-4D97-AF65-F5344CB8AC3E}">
        <p14:creationId xmlns:p14="http://schemas.microsoft.com/office/powerpoint/2010/main" val="87454603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Dose Response</a:t>
            </a:r>
            <a:endParaRPr lang="en-US" dirty="0"/>
          </a:p>
        </p:txBody>
      </p:sp>
      <p:pic>
        <p:nvPicPr>
          <p:cNvPr id="6" name="cnnaKiXCHzE"/>
          <p:cNvPicPr>
            <a:picLocks noGrp="1" noRot="1" noChangeAspect="1"/>
          </p:cNvPicPr>
          <p:nvPr>
            <p:ph idx="1"/>
            <a:videoFile r:link="rId1"/>
          </p:nvPr>
        </p:nvPicPr>
        <p:blipFill>
          <a:blip r:embed="rId3"/>
          <a:stretch>
            <a:fillRect/>
          </a:stretch>
        </p:blipFill>
        <p:spPr>
          <a:xfrm>
            <a:off x="1019234" y="1828800"/>
            <a:ext cx="6908800" cy="3886200"/>
          </a:xfrm>
        </p:spPr>
      </p:pic>
      <p:sp>
        <p:nvSpPr>
          <p:cNvPr id="4" name="TextBox 3"/>
          <p:cNvSpPr txBox="1"/>
          <p:nvPr/>
        </p:nvSpPr>
        <p:spPr>
          <a:xfrm>
            <a:off x="685800" y="6172200"/>
            <a:ext cx="4871655" cy="369332"/>
          </a:xfrm>
          <a:prstGeom prst="rect">
            <a:avLst/>
          </a:prstGeom>
          <a:noFill/>
        </p:spPr>
        <p:txBody>
          <a:bodyPr wrap="none" rtlCol="0">
            <a:spAutoFit/>
          </a:bodyPr>
          <a:lstStyle/>
          <a:p>
            <a:r>
              <a:rPr lang="en-US" dirty="0">
                <a:hlinkClick r:id="rId4"/>
              </a:rPr>
              <a:t>https://www.youtube.com/watch?v=cnnaKiXCHzE</a:t>
            </a:r>
            <a:endParaRPr lang="en-US" dirty="0"/>
          </a:p>
        </p:txBody>
      </p:sp>
    </p:spTree>
    <p:extLst>
      <p:ext uri="{BB962C8B-B14F-4D97-AF65-F5344CB8AC3E}">
        <p14:creationId xmlns:p14="http://schemas.microsoft.com/office/powerpoint/2010/main" val="374051970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Graded Dose Response</a:t>
            </a:r>
            <a:endParaRPr lang="en-US" dirty="0"/>
          </a:p>
        </p:txBody>
      </p:sp>
      <p:sp>
        <p:nvSpPr>
          <p:cNvPr id="3" name="Content Placeholder 2"/>
          <p:cNvSpPr>
            <a:spLocks noGrp="1"/>
          </p:cNvSpPr>
          <p:nvPr>
            <p:ph idx="1"/>
          </p:nvPr>
        </p:nvSpPr>
        <p:spPr/>
        <p:txBody>
          <a:bodyPr/>
          <a:lstStyle/>
          <a:p>
            <a:r>
              <a:rPr lang="en-US" smtClean="0"/>
              <a:t>Graded dose response is a dose that plotted in a linear fashion and changes as the dose is increased to achieve a maximal response.  The dose has a hyperbolic shape with the greatest change in response occurring to the left on a small portion of the x -axis.  </a:t>
            </a:r>
          </a:p>
          <a:p>
            <a:endParaRPr lang="en-US" smtClean="0"/>
          </a:p>
          <a:p>
            <a:endParaRPr lang="en-US" smtClean="0"/>
          </a:p>
          <a:p>
            <a:endParaRPr lang="en-US" smtClean="0"/>
          </a:p>
          <a:p>
            <a:endParaRPr lang="en-US" smtClean="0"/>
          </a:p>
          <a:p>
            <a:endParaRPr lang="en-US" dirty="0"/>
          </a:p>
        </p:txBody>
      </p:sp>
      <p:pic>
        <p:nvPicPr>
          <p:cNvPr id="4" name="Picture 3"/>
          <p:cNvPicPr>
            <a:picLocks noChangeAspect="1"/>
          </p:cNvPicPr>
          <p:nvPr/>
        </p:nvPicPr>
        <p:blipFill>
          <a:blip r:embed="rId2"/>
          <a:stretch>
            <a:fillRect/>
          </a:stretch>
        </p:blipFill>
        <p:spPr>
          <a:xfrm>
            <a:off x="2438400" y="3481737"/>
            <a:ext cx="4038600" cy="3354267"/>
          </a:xfrm>
          <a:prstGeom prst="rect">
            <a:avLst/>
          </a:prstGeom>
        </p:spPr>
      </p:pic>
    </p:spTree>
    <p:extLst>
      <p:ext uri="{BB962C8B-B14F-4D97-AF65-F5344CB8AC3E}">
        <p14:creationId xmlns:p14="http://schemas.microsoft.com/office/powerpoint/2010/main" val="212831492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Graded Dose Response</a:t>
            </a:r>
            <a:endParaRPr lang="en-US" dirty="0"/>
          </a:p>
        </p:txBody>
      </p:sp>
      <p:sp>
        <p:nvSpPr>
          <p:cNvPr id="3" name="Content Placeholder 2"/>
          <p:cNvSpPr>
            <a:spLocks noGrp="1"/>
          </p:cNvSpPr>
          <p:nvPr>
            <p:ph idx="1"/>
          </p:nvPr>
        </p:nvSpPr>
        <p:spPr/>
        <p:txBody>
          <a:bodyPr/>
          <a:lstStyle/>
          <a:p>
            <a:r>
              <a:rPr lang="en-US" dirty="0" smtClean="0"/>
              <a:t>When plotted on a logarithmic scale, the graded dose response curve takes an S-shape; at the lowest dose, the measured response (i.e. vascular response to norepinephrine) is small or nonexistent.  At the highest doses the response is maximal and approaches a plateau.  Typically at some point between 20-80% of the maximal response the curve approaches a straight line because the changes in dose and response reflect the proportional relationship. </a:t>
            </a:r>
            <a:endParaRPr lang="en-US" dirty="0"/>
          </a:p>
        </p:txBody>
      </p:sp>
      <p:pic>
        <p:nvPicPr>
          <p:cNvPr id="4" name="Picture 3"/>
          <p:cNvPicPr>
            <a:picLocks noChangeAspect="1"/>
          </p:cNvPicPr>
          <p:nvPr/>
        </p:nvPicPr>
        <p:blipFill>
          <a:blip r:embed="rId2"/>
          <a:stretch>
            <a:fillRect/>
          </a:stretch>
        </p:blipFill>
        <p:spPr>
          <a:xfrm>
            <a:off x="4800600" y="4572000"/>
            <a:ext cx="2443445" cy="2069836"/>
          </a:xfrm>
          <a:prstGeom prst="rect">
            <a:avLst/>
          </a:prstGeom>
        </p:spPr>
      </p:pic>
    </p:spTree>
    <p:extLst>
      <p:ext uri="{BB962C8B-B14F-4D97-AF65-F5344CB8AC3E}">
        <p14:creationId xmlns:p14="http://schemas.microsoft.com/office/powerpoint/2010/main" val="27608559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Semi logarithmic scale</a:t>
            </a:r>
            <a:endParaRPr lang="en-US" dirty="0"/>
          </a:p>
        </p:txBody>
      </p:sp>
      <p:sp>
        <p:nvSpPr>
          <p:cNvPr id="3" name="Content Placeholder 2"/>
          <p:cNvSpPr>
            <a:spLocks noGrp="1"/>
          </p:cNvSpPr>
          <p:nvPr>
            <p:ph idx="1"/>
          </p:nvPr>
        </p:nvSpPr>
        <p:spPr/>
        <p:txBody>
          <a:bodyPr>
            <a:normAutofit lnSpcReduction="10000"/>
          </a:bodyPr>
          <a:lstStyle/>
          <a:p>
            <a:r>
              <a:rPr lang="en-US" smtClean="0"/>
              <a:t>Concentration time profile is the association between drug concentrations and collection time points to measure this concentration.  Concentration time profiles can be expressed using a linear or semi logarithmic scale. </a:t>
            </a:r>
          </a:p>
          <a:p>
            <a:r>
              <a:rPr lang="en-US" smtClean="0"/>
              <a:t>The purpose of using the semi-logarithmic scale for graphing is to transform a non-linear data, which is the case of concentration time data, into a linear one. Since it is simpler to calculate the parameter such as slope from a straight line than from a curve, the concentration-time profile is often plotted on semi-logarithmic scales.  The area of the slope is needed to determine the dose of the drug correlated to a the drug concentration at a given time point.  This will allow you to also determine when the drug needs re-dosing etc. </a:t>
            </a:r>
            <a:endParaRPr lang="en-US" dirty="0"/>
          </a:p>
        </p:txBody>
      </p:sp>
      <p:pic>
        <p:nvPicPr>
          <p:cNvPr id="22530" name="Picture 2" descr="https://www.peoi.org/Courses/Coursesar/phkin/Resources/C1Fig2.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2133600"/>
            <a:ext cx="7620000" cy="2667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711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5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Quantal Dose Response </a:t>
            </a:r>
            <a:endParaRPr lang="en-US" dirty="0"/>
          </a:p>
        </p:txBody>
      </p:sp>
      <p:sp>
        <p:nvSpPr>
          <p:cNvPr id="3" name="Content Placeholder 2"/>
          <p:cNvSpPr>
            <a:spLocks noGrp="1"/>
          </p:cNvSpPr>
          <p:nvPr>
            <p:ph idx="1"/>
          </p:nvPr>
        </p:nvSpPr>
        <p:spPr/>
        <p:txBody>
          <a:bodyPr/>
          <a:lstStyle/>
          <a:p>
            <a:r>
              <a:rPr lang="en-US" smtClean="0"/>
              <a:t>A quantal dose-response curve provides information on the frequency a drug dose produces a desire therapeutic response in a patient population (also describes the variation in responses within a population) </a:t>
            </a:r>
          </a:p>
          <a:p>
            <a:pPr lvl="1"/>
            <a:r>
              <a:rPr lang="en-US" smtClean="0"/>
              <a:t>For example:  A small number of patients will go to sleep following an induction dose of 0.5 mg/kg of propofol, more will be induced at 1 mg/kg but virtually all will be induced as 2-3 mg/kg</a:t>
            </a:r>
            <a:endParaRPr lang="en-US" dirty="0"/>
          </a:p>
        </p:txBody>
      </p:sp>
      <p:pic>
        <p:nvPicPr>
          <p:cNvPr id="23556" name="Picture 4" descr="https://o.quizlet.com/vANtM72-7PFZRnKvwsFq6Q.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60662" y="4191000"/>
            <a:ext cx="3622675" cy="25793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020452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Quantal Dose Response Curves</a:t>
            </a:r>
            <a:endParaRPr lang="en-US" dirty="0"/>
          </a:p>
        </p:txBody>
      </p:sp>
      <p:pic>
        <p:nvPicPr>
          <p:cNvPr id="6" name="Content Placeholder 5"/>
          <p:cNvPicPr>
            <a:picLocks noGrp="1" noChangeAspect="1"/>
          </p:cNvPicPr>
          <p:nvPr>
            <p:ph idx="1"/>
          </p:nvPr>
        </p:nvPicPr>
        <p:blipFill>
          <a:blip r:embed="rId2"/>
          <a:stretch>
            <a:fillRect/>
          </a:stretch>
        </p:blipFill>
        <p:spPr>
          <a:xfrm>
            <a:off x="1981200" y="1524000"/>
            <a:ext cx="4423144" cy="3434316"/>
          </a:xfrm>
        </p:spPr>
      </p:pic>
      <p:sp>
        <p:nvSpPr>
          <p:cNvPr id="3" name="TextBox 2"/>
          <p:cNvSpPr txBox="1"/>
          <p:nvPr/>
        </p:nvSpPr>
        <p:spPr>
          <a:xfrm>
            <a:off x="656152" y="5257800"/>
            <a:ext cx="7831696" cy="923330"/>
          </a:xfrm>
          <a:prstGeom prst="rect">
            <a:avLst/>
          </a:prstGeom>
          <a:noFill/>
        </p:spPr>
        <p:txBody>
          <a:bodyPr wrap="none" rtlCol="0">
            <a:spAutoFit/>
          </a:bodyPr>
          <a:lstStyle/>
          <a:p>
            <a:pPr algn="ctr"/>
            <a:r>
              <a:rPr lang="en-US" dirty="0" smtClean="0"/>
              <a:t>Theoretical normal distribution of a quantal (desired) responses to increasing the </a:t>
            </a:r>
          </a:p>
          <a:p>
            <a:pPr algn="ctr"/>
            <a:r>
              <a:rPr lang="en-US" dirty="0"/>
              <a:t>d</a:t>
            </a:r>
            <a:r>
              <a:rPr lang="en-US" dirty="0" smtClean="0"/>
              <a:t>rug dose and used to determine the typical and atypical doses (SD) as well </a:t>
            </a:r>
          </a:p>
          <a:p>
            <a:pPr algn="ctr"/>
            <a:r>
              <a:rPr lang="en-US" dirty="0"/>
              <a:t>a</a:t>
            </a:r>
            <a:r>
              <a:rPr lang="en-US" dirty="0" smtClean="0"/>
              <a:t>s where the mean and median and mode of the doses are found</a:t>
            </a:r>
            <a:endParaRPr lang="en-US" dirty="0"/>
          </a:p>
        </p:txBody>
      </p:sp>
    </p:spTree>
    <p:extLst>
      <p:ext uri="{BB962C8B-B14F-4D97-AF65-F5344CB8AC3E}">
        <p14:creationId xmlns:p14="http://schemas.microsoft.com/office/powerpoint/2010/main" val="21980443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Quantal Dose</a:t>
            </a:r>
            <a:endParaRPr lang="en-US" dirty="0"/>
          </a:p>
        </p:txBody>
      </p:sp>
      <p:sp>
        <p:nvSpPr>
          <p:cNvPr id="3" name="Content Placeholder 2"/>
          <p:cNvSpPr>
            <a:spLocks noGrp="1"/>
          </p:cNvSpPr>
          <p:nvPr>
            <p:ph idx="1"/>
          </p:nvPr>
        </p:nvSpPr>
        <p:spPr/>
        <p:txBody>
          <a:bodyPr/>
          <a:lstStyle/>
          <a:p>
            <a:r>
              <a:rPr lang="en-US" dirty="0" smtClean="0"/>
              <a:t>Reflects population variance</a:t>
            </a:r>
          </a:p>
          <a:p>
            <a:r>
              <a:rPr lang="en-US" dirty="0" smtClean="0"/>
              <a:t>Allows for descriptors such as Toxic Dose (TD), Effective Dose 99% (ED99) and Lethal Dose 1% (LD1)</a:t>
            </a:r>
          </a:p>
          <a:p>
            <a:r>
              <a:rPr lang="en-US" dirty="0" smtClean="0"/>
              <a:t>Identifies the therapeutic safety margin of the drug using the equation </a:t>
            </a:r>
          </a:p>
          <a:p>
            <a:r>
              <a:rPr lang="en-US" dirty="0" smtClean="0"/>
              <a:t>Therapeutic Index</a:t>
            </a:r>
          </a:p>
          <a:p>
            <a:pPr lvl="1"/>
            <a:r>
              <a:rPr lang="en-US" dirty="0" smtClean="0"/>
              <a:t>LD50 /ED50 describes the therapeutic safety margin of the drug</a:t>
            </a:r>
          </a:p>
          <a:p>
            <a:endParaRPr lang="en-US" dirty="0" smtClean="0"/>
          </a:p>
        </p:txBody>
      </p:sp>
      <p:pic>
        <p:nvPicPr>
          <p:cNvPr id="4" name="Picture 3"/>
          <p:cNvPicPr>
            <a:picLocks noChangeAspect="1"/>
          </p:cNvPicPr>
          <p:nvPr/>
        </p:nvPicPr>
        <p:blipFill>
          <a:blip r:embed="rId2"/>
          <a:stretch>
            <a:fillRect/>
          </a:stretch>
        </p:blipFill>
        <p:spPr>
          <a:xfrm>
            <a:off x="2895600" y="3352800"/>
            <a:ext cx="2199600" cy="201059"/>
          </a:xfrm>
          <a:prstGeom prst="rect">
            <a:avLst/>
          </a:prstGeom>
        </p:spPr>
      </p:pic>
      <p:pic>
        <p:nvPicPr>
          <p:cNvPr id="24578" name="Picture 2" descr="Therapeutic Index - Pharmacology - Medbullets Step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4637564"/>
            <a:ext cx="3127375" cy="2220436"/>
          </a:xfrm>
          <a:prstGeom prst="rect">
            <a:avLst/>
          </a:prstGeom>
          <a:noFill/>
          <a:extLst>
            <a:ext uri="{909E8E84-426E-40DD-AFC4-6F175D3DCCD1}">
              <a14:hiddenFill xmlns:a14="http://schemas.microsoft.com/office/drawing/2010/main">
                <a:solidFill>
                  <a:srgbClr val="FFFFFF"/>
                </a:solidFill>
              </a14:hiddenFill>
            </a:ext>
          </a:extLst>
        </p:spPr>
      </p:pic>
      <p:pic>
        <p:nvPicPr>
          <p:cNvPr id="24580" name="Picture 4" descr="Pharmacodynamics revise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43400" y="4686300"/>
            <a:ext cx="3352800" cy="1981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860089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Quantal Dose	</a:t>
            </a:r>
            <a:endParaRPr lang="en-US" dirty="0"/>
          </a:p>
        </p:txBody>
      </p:sp>
      <p:pic>
        <p:nvPicPr>
          <p:cNvPr id="4" name="40hbv-uJ1us"/>
          <p:cNvPicPr>
            <a:picLocks noGrp="1" noRot="1" noChangeAspect="1"/>
          </p:cNvPicPr>
          <p:nvPr>
            <p:ph idx="1"/>
            <a:videoFile r:link="rId1"/>
          </p:nvPr>
        </p:nvPicPr>
        <p:blipFill>
          <a:blip r:embed="rId3"/>
          <a:stretch>
            <a:fillRect/>
          </a:stretch>
        </p:blipFill>
        <p:spPr>
          <a:xfrm>
            <a:off x="1049866" y="1790700"/>
            <a:ext cx="7044267" cy="3962400"/>
          </a:xfrm>
        </p:spPr>
      </p:pic>
      <p:sp>
        <p:nvSpPr>
          <p:cNvPr id="5" name="Rectangle 4"/>
          <p:cNvSpPr/>
          <p:nvPr/>
        </p:nvSpPr>
        <p:spPr>
          <a:xfrm>
            <a:off x="2514600" y="6019800"/>
            <a:ext cx="3147015" cy="369332"/>
          </a:xfrm>
          <a:prstGeom prst="rect">
            <a:avLst/>
          </a:prstGeom>
        </p:spPr>
        <p:txBody>
          <a:bodyPr wrap="none">
            <a:spAutoFit/>
          </a:bodyPr>
          <a:lstStyle/>
          <a:p>
            <a:r>
              <a:rPr lang="en-US" dirty="0">
                <a:solidFill>
                  <a:srgbClr val="FFFFFF"/>
                </a:solidFill>
                <a:latin typeface="Roboto"/>
                <a:hlinkClick r:id="rId4"/>
              </a:rPr>
              <a:t>https://youtu.be/40hbv-uJ1us</a:t>
            </a:r>
            <a:endParaRPr lang="en-US" dirty="0"/>
          </a:p>
        </p:txBody>
      </p:sp>
    </p:spTree>
    <p:extLst>
      <p:ext uri="{BB962C8B-B14F-4D97-AF65-F5344CB8AC3E}">
        <p14:creationId xmlns:p14="http://schemas.microsoft.com/office/powerpoint/2010/main" val="1249978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Drug Affinity &amp; Efficacy</a:t>
            </a:r>
            <a:endParaRPr lang="en-US" dirty="0"/>
          </a:p>
        </p:txBody>
      </p:sp>
      <p:sp>
        <p:nvSpPr>
          <p:cNvPr id="3" name="Content Placeholder 2"/>
          <p:cNvSpPr>
            <a:spLocks noGrp="1"/>
          </p:cNvSpPr>
          <p:nvPr>
            <p:ph idx="1"/>
          </p:nvPr>
        </p:nvSpPr>
        <p:spPr/>
        <p:txBody>
          <a:bodyPr/>
          <a:lstStyle/>
          <a:p>
            <a:r>
              <a:rPr lang="en-US" smtClean="0"/>
              <a:t>Affinity &amp; Efficacy describe the degree of drug receptor interaction for a given drug and receptor protein population (i.e. the way propofol works on the GABA receptor) </a:t>
            </a:r>
          </a:p>
          <a:p>
            <a:r>
              <a:rPr lang="en-US" smtClean="0"/>
              <a:t>A drug receptor interaction will elicit a quantum of excitation and the summation of this quanta will produce a tissue response; this will then show the relationship from the dose response to equate the potency, efficacy, variability and slope of the drug. </a:t>
            </a:r>
            <a:endParaRPr lang="en-US" dirty="0"/>
          </a:p>
        </p:txBody>
      </p:sp>
      <p:pic>
        <p:nvPicPr>
          <p:cNvPr id="25602" name="Picture 2" descr="http://upload.medbullets.com/topic/107007/images/potency%20efficacy.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86400" y="4724400"/>
            <a:ext cx="2641600" cy="19823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630793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Receptor Regulation &amp; Adaption</a:t>
            </a:r>
            <a:endParaRPr lang="en-US" dirty="0"/>
          </a:p>
        </p:txBody>
      </p:sp>
      <p:sp>
        <p:nvSpPr>
          <p:cNvPr id="3" name="Content Placeholder 2"/>
          <p:cNvSpPr>
            <a:spLocks noGrp="1"/>
          </p:cNvSpPr>
          <p:nvPr>
            <p:ph idx="1"/>
          </p:nvPr>
        </p:nvSpPr>
        <p:spPr/>
        <p:txBody>
          <a:bodyPr/>
          <a:lstStyle/>
          <a:p>
            <a:r>
              <a:rPr lang="en-US" smtClean="0"/>
              <a:t>Down Regulation - Development of a refractory or tolerant state consequent on repeated administration of a pharmacologically or physiologically active substance; often accompanied by an initial decrease in affinity of receptors for the agent and a subsequent diminution in the number of receptors.</a:t>
            </a:r>
            <a:endParaRPr lang="en-US" dirty="0"/>
          </a:p>
        </p:txBody>
      </p:sp>
      <p:pic>
        <p:nvPicPr>
          <p:cNvPr id="4"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10450" y="3962400"/>
            <a:ext cx="4923099" cy="2743200"/>
          </a:xfrm>
          <a:prstGeom prst="rect">
            <a:avLst/>
          </a:prstGeom>
        </p:spPr>
      </p:pic>
    </p:spTree>
    <p:extLst>
      <p:ext uri="{BB962C8B-B14F-4D97-AF65-F5344CB8AC3E}">
        <p14:creationId xmlns:p14="http://schemas.microsoft.com/office/powerpoint/2010/main" val="89890784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lstStyle/>
          <a:p>
            <a:r>
              <a:rPr lang="en-US" smtClean="0"/>
              <a:t>Introduction</a:t>
            </a:r>
            <a:endParaRPr lang="en-US" dirty="0"/>
          </a:p>
        </p:txBody>
      </p:sp>
      <p:sp>
        <p:nvSpPr>
          <p:cNvPr id="3" name="Content Placeholder 2"/>
          <p:cNvSpPr>
            <a:spLocks noGrp="1"/>
          </p:cNvSpPr>
          <p:nvPr>
            <p:ph idx="1"/>
          </p:nvPr>
        </p:nvSpPr>
        <p:spPr/>
        <p:txBody>
          <a:bodyPr/>
          <a:lstStyle/>
          <a:p>
            <a:r>
              <a:rPr lang="en-US" dirty="0" smtClean="0"/>
              <a:t>Definitions (</a:t>
            </a:r>
            <a:r>
              <a:rPr lang="en-US" dirty="0" err="1" smtClean="0"/>
              <a:t>cont</a:t>
            </a:r>
            <a:r>
              <a:rPr lang="en-US" dirty="0" smtClean="0"/>
              <a:t>)</a:t>
            </a:r>
          </a:p>
          <a:p>
            <a:pPr lvl="1"/>
            <a:r>
              <a:rPr lang="en-US" dirty="0" smtClean="0"/>
              <a:t>Toxicology – harmful effects of drugs</a:t>
            </a:r>
          </a:p>
          <a:p>
            <a:pPr lvl="1"/>
            <a:r>
              <a:rPr lang="en-US" dirty="0" err="1" smtClean="0"/>
              <a:t>Pharmacognosy</a:t>
            </a:r>
            <a:r>
              <a:rPr lang="en-US" dirty="0" smtClean="0"/>
              <a:t> – medicinal uses of natural </a:t>
            </a:r>
            <a:r>
              <a:rPr lang="en-US" dirty="0" err="1" smtClean="0"/>
              <a:t>occuring</a:t>
            </a:r>
            <a:r>
              <a:rPr lang="en-US" dirty="0" smtClean="0"/>
              <a:t> compounds</a:t>
            </a:r>
          </a:p>
          <a:p>
            <a:pPr lvl="1"/>
            <a:r>
              <a:rPr lang="en-US" dirty="0" smtClean="0"/>
              <a:t>Pharmacy – preparation and dispensing</a:t>
            </a:r>
          </a:p>
          <a:p>
            <a:pPr lvl="1"/>
            <a:r>
              <a:rPr lang="en-US" dirty="0" err="1" smtClean="0"/>
              <a:t>Pharmacogenetics</a:t>
            </a:r>
            <a:r>
              <a:rPr lang="en-US" dirty="0" smtClean="0"/>
              <a:t> – genetic influences by and on drugs</a:t>
            </a:r>
          </a:p>
          <a:p>
            <a:pPr lvl="1"/>
            <a:r>
              <a:rPr lang="en-US" u="sng" dirty="0" smtClean="0"/>
              <a:t>Pharmacodynamics</a:t>
            </a:r>
            <a:r>
              <a:rPr lang="en-US" dirty="0" smtClean="0"/>
              <a:t> – physiological and biochemical mechanism of action of drugs</a:t>
            </a:r>
          </a:p>
          <a:p>
            <a:pPr lvl="1"/>
            <a:r>
              <a:rPr lang="en-US" dirty="0" smtClean="0"/>
              <a:t>Pharmacogenomics – identification of discreet genetic differences among individuals that play a critical role in drug response</a:t>
            </a:r>
          </a:p>
          <a:p>
            <a:pPr lvl="1"/>
            <a:r>
              <a:rPr lang="en-US" dirty="0" err="1" smtClean="0"/>
              <a:t>Pharmacoepidemiology</a:t>
            </a:r>
            <a:r>
              <a:rPr lang="en-US" dirty="0" smtClean="0"/>
              <a:t> – drug effects on large groups of people</a:t>
            </a:r>
            <a:endParaRPr lang="en-US" dirty="0"/>
          </a:p>
        </p:txBody>
      </p:sp>
    </p:spTree>
    <p:extLst>
      <p:ext uri="{BB962C8B-B14F-4D97-AF65-F5344CB8AC3E}">
        <p14:creationId xmlns:p14="http://schemas.microsoft.com/office/powerpoint/2010/main" val="198921051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p:txBody>
          <a:bodyPr/>
          <a:lstStyle/>
          <a:p>
            <a:r>
              <a:rPr lang="en-US" smtClean="0"/>
              <a:t>Receptor Regulation &amp; Adaption</a:t>
            </a:r>
            <a:endParaRPr lang="en-US" dirty="0"/>
          </a:p>
        </p:txBody>
      </p:sp>
      <p:sp>
        <p:nvSpPr>
          <p:cNvPr id="8" name="Content Placeholder 7"/>
          <p:cNvSpPr>
            <a:spLocks noGrp="1"/>
          </p:cNvSpPr>
          <p:nvPr>
            <p:ph idx="1"/>
          </p:nvPr>
        </p:nvSpPr>
        <p:spPr/>
        <p:txBody>
          <a:bodyPr/>
          <a:lstStyle/>
          <a:p>
            <a:r>
              <a:rPr lang="en-US" smtClean="0"/>
              <a:t>Up-Regulation – the number and sensitivity of the receptors increase as a response to chronic blockade</a:t>
            </a:r>
          </a:p>
          <a:p>
            <a:pPr lvl="1"/>
            <a:r>
              <a:rPr lang="en-US" smtClean="0"/>
              <a:t>Chronic administration of nicotine results in an increased number of nicotine receptors in specific regions of the brain.  This up-regulation of nicotine receptors leads to the development of tolerance. Tolerance is a phenomenon by which repeated doses of a drug produce less of an effect than did the initial exposure. </a:t>
            </a:r>
          </a:p>
          <a:p>
            <a:endParaRPr lang="en-US" smtClean="0"/>
          </a:p>
          <a:p>
            <a:endParaRPr lang="en-US" dirty="0"/>
          </a:p>
        </p:txBody>
      </p:sp>
      <p:pic>
        <p:nvPicPr>
          <p:cNvPr id="9" name="Content Placeholder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48200" y="4095751"/>
            <a:ext cx="3333750" cy="2457450"/>
          </a:xfrm>
          <a:prstGeom prst="rect">
            <a:avLst/>
          </a:prstGeo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0" y="4095751"/>
            <a:ext cx="3352800" cy="2457449"/>
          </a:xfrm>
          <a:prstGeom prst="rect">
            <a:avLst/>
          </a:prstGeom>
        </p:spPr>
      </p:pic>
    </p:spTree>
    <p:extLst>
      <p:ext uri="{BB962C8B-B14F-4D97-AF65-F5344CB8AC3E}">
        <p14:creationId xmlns:p14="http://schemas.microsoft.com/office/powerpoint/2010/main" val="195359364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normAutofit fontScale="90000"/>
          </a:bodyPr>
          <a:lstStyle/>
          <a:p>
            <a:r>
              <a:rPr lang="en-US" altLang="en-US" smtClean="0"/>
              <a:t>FDA Pregnancy Risk Classification</a:t>
            </a:r>
          </a:p>
        </p:txBody>
      </p:sp>
      <p:graphicFrame>
        <p:nvGraphicFramePr>
          <p:cNvPr id="25603" name="Object 3"/>
          <p:cNvGraphicFramePr>
            <a:graphicFrameLocks noGrp="1" noChangeAspect="1"/>
          </p:cNvGraphicFramePr>
          <p:nvPr>
            <p:ph type="tbl" idx="1"/>
            <p:extLst>
              <p:ext uri="{D42A27DB-BD31-4B8C-83A1-F6EECF244321}">
                <p14:modId xmlns:p14="http://schemas.microsoft.com/office/powerpoint/2010/main" val="3019182108"/>
              </p:ext>
            </p:extLst>
          </p:nvPr>
        </p:nvGraphicFramePr>
        <p:xfrm>
          <a:off x="457200" y="1600200"/>
          <a:ext cx="8183673" cy="4602162"/>
        </p:xfrm>
        <a:graphic>
          <a:graphicData uri="http://schemas.openxmlformats.org/presentationml/2006/ole">
            <mc:AlternateContent xmlns:mc="http://schemas.openxmlformats.org/markup-compatibility/2006">
              <mc:Choice xmlns:v="urn:schemas-microsoft-com:vml" Requires="v">
                <p:oleObj spid="_x0000_s7202" name="Document" r:id="rId3" imgW="5626655" imgH="3163262" progId="Word.Document.8">
                  <p:embed/>
                </p:oleObj>
              </mc:Choice>
              <mc:Fallback>
                <p:oleObj name="Document" r:id="rId3" imgW="5626655" imgH="3163262" progId="Word.Document.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1600200"/>
                        <a:ext cx="8183673" cy="4602162"/>
                      </a:xfrm>
                      <a:prstGeom prst="rect">
                        <a:avLst/>
                      </a:prstGeom>
                      <a:noFill/>
                      <a:ln w="9525">
                        <a:solidFill>
                          <a:schemeClr val="tx1"/>
                        </a:solidFill>
                        <a:miter lim="800000"/>
                        <a:headEnd/>
                        <a:tailEnd/>
                      </a:ln>
                      <a:extLst/>
                    </p:spPr>
                  </p:pic>
                </p:oleObj>
              </mc:Fallback>
            </mc:AlternateContent>
          </a:graphicData>
        </a:graphic>
      </p:graphicFrame>
    </p:spTree>
    <p:extLst>
      <p:ext uri="{BB962C8B-B14F-4D97-AF65-F5344CB8AC3E}">
        <p14:creationId xmlns:p14="http://schemas.microsoft.com/office/powerpoint/2010/main" val="285425361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r>
              <a:rPr lang="en-US" altLang="en-US" smtClean="0"/>
              <a:t>Common Drugs with Classification</a:t>
            </a:r>
          </a:p>
        </p:txBody>
      </p:sp>
      <p:graphicFrame>
        <p:nvGraphicFramePr>
          <p:cNvPr id="26627" name="Object 3"/>
          <p:cNvGraphicFramePr>
            <a:graphicFrameLocks noGrp="1" noChangeAspect="1"/>
          </p:cNvGraphicFramePr>
          <p:nvPr>
            <p:ph type="tbl" idx="1"/>
            <p:extLst>
              <p:ext uri="{D42A27DB-BD31-4B8C-83A1-F6EECF244321}">
                <p14:modId xmlns:p14="http://schemas.microsoft.com/office/powerpoint/2010/main" val="1885367530"/>
              </p:ext>
            </p:extLst>
          </p:nvPr>
        </p:nvGraphicFramePr>
        <p:xfrm>
          <a:off x="609600" y="1417638"/>
          <a:ext cx="7772400" cy="5302747"/>
        </p:xfrm>
        <a:graphic>
          <a:graphicData uri="http://schemas.openxmlformats.org/presentationml/2006/ole">
            <mc:AlternateContent xmlns:mc="http://schemas.openxmlformats.org/markup-compatibility/2006">
              <mc:Choice xmlns:v="urn:schemas-microsoft-com:vml" Requires="v">
                <p:oleObj spid="_x0000_s8226" name="Document" r:id="rId3" imgW="5635289" imgH="3844214" progId="Word.Document.8">
                  <p:embed/>
                </p:oleObj>
              </mc:Choice>
              <mc:Fallback>
                <p:oleObj name="Document" r:id="rId3" imgW="5635289" imgH="3844214" progId="Word.Document.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 y="1417638"/>
                        <a:ext cx="7772400" cy="5302747"/>
                      </a:xfrm>
                      <a:prstGeom prst="rect">
                        <a:avLst/>
                      </a:prstGeom>
                      <a:noFill/>
                      <a:ln>
                        <a:noFill/>
                      </a:ln>
                      <a:extLst/>
                    </p:spPr>
                  </p:pic>
                </p:oleObj>
              </mc:Fallback>
            </mc:AlternateContent>
          </a:graphicData>
        </a:graphic>
      </p:graphicFrame>
    </p:spTree>
    <p:extLst>
      <p:ext uri="{BB962C8B-B14F-4D97-AF65-F5344CB8AC3E}">
        <p14:creationId xmlns:p14="http://schemas.microsoft.com/office/powerpoint/2010/main" val="207087717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Bioavailability</a:t>
            </a:r>
            <a:endParaRPr lang="en-US" dirty="0"/>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6300" y="1524000"/>
            <a:ext cx="7391400" cy="48223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9816065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Pharmacokinetics</a:t>
            </a:r>
            <a:endParaRPr lang="en-US" dirty="0"/>
          </a:p>
        </p:txBody>
      </p:sp>
      <p:sp>
        <p:nvSpPr>
          <p:cNvPr id="4" name="Content Placeholder 3"/>
          <p:cNvSpPr>
            <a:spLocks noGrp="1"/>
          </p:cNvSpPr>
          <p:nvPr>
            <p:ph idx="1"/>
          </p:nvPr>
        </p:nvSpPr>
        <p:spPr/>
        <p:txBody>
          <a:bodyPr/>
          <a:lstStyle/>
          <a:p>
            <a:r>
              <a:rPr lang="en-US" smtClean="0"/>
              <a:t>Definitions</a:t>
            </a:r>
          </a:p>
          <a:p>
            <a:pPr lvl="1"/>
            <a:r>
              <a:rPr lang="en-US" smtClean="0"/>
              <a:t>Interaction, Addition, Synergism, Potentiation, Antagonism</a:t>
            </a:r>
          </a:p>
          <a:p>
            <a:r>
              <a:rPr lang="en-US" smtClean="0"/>
              <a:t>Drug Ionization</a:t>
            </a:r>
          </a:p>
          <a:p>
            <a:pPr lvl="1"/>
            <a:r>
              <a:rPr lang="en-US" smtClean="0"/>
              <a:t>Ionization constant of a chemical compound.  It is the pH at which drug will exist in solution as 50% ionized and 50% unionized.   All drugs are either weak bases or acids.  </a:t>
            </a:r>
          </a:p>
          <a:p>
            <a:pPr lvl="1"/>
            <a:endParaRPr lang="en-US" smtClean="0"/>
          </a:p>
          <a:p>
            <a:pPr lvl="1"/>
            <a:endParaRPr lang="en-US" smtClean="0"/>
          </a:p>
          <a:p>
            <a:pPr lvl="1"/>
            <a:endParaRPr lang="en-US" dirty="0" smtClean="0"/>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4318000"/>
            <a:ext cx="6135687" cy="177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128098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Drug Ionization</a:t>
            </a:r>
            <a:endParaRPr lang="en-US" dirty="0"/>
          </a:p>
        </p:txBody>
      </p:sp>
      <p:sp>
        <p:nvSpPr>
          <p:cNvPr id="3" name="Content Placeholder 2"/>
          <p:cNvSpPr>
            <a:spLocks noGrp="1"/>
          </p:cNvSpPr>
          <p:nvPr>
            <p:ph idx="1"/>
          </p:nvPr>
        </p:nvSpPr>
        <p:spPr/>
        <p:txBody>
          <a:bodyPr/>
          <a:lstStyle/>
          <a:p>
            <a:r>
              <a:rPr lang="en-US" dirty="0" smtClean="0"/>
              <a:t>How to determine the extent of ionization</a:t>
            </a:r>
          </a:p>
          <a:p>
            <a:endParaRPr lang="en-US" dirty="0" smtClean="0"/>
          </a:p>
          <a:p>
            <a:r>
              <a:rPr lang="en-US" dirty="0" smtClean="0"/>
              <a:t>Step 1 </a:t>
            </a:r>
          </a:p>
          <a:p>
            <a:pPr lvl="2"/>
            <a:r>
              <a:rPr lang="en-US" dirty="0" smtClean="0"/>
              <a:t>Doesn’t matter if the number is positive or negative</a:t>
            </a:r>
          </a:p>
          <a:p>
            <a:endParaRPr lang="en-US" dirty="0" smtClean="0"/>
          </a:p>
          <a:p>
            <a:pPr lvl="1"/>
            <a:r>
              <a:rPr lang="en-US" dirty="0" smtClean="0"/>
              <a:t>If the pH - </a:t>
            </a:r>
            <a:r>
              <a:rPr lang="en-US" dirty="0" err="1" smtClean="0"/>
              <a:t>pKa</a:t>
            </a:r>
            <a:r>
              <a:rPr lang="en-US" dirty="0" smtClean="0"/>
              <a:t> = 0 then the ratio is 50%</a:t>
            </a:r>
          </a:p>
          <a:p>
            <a:pPr lvl="2"/>
            <a:r>
              <a:rPr lang="en-US" dirty="0" smtClean="0"/>
              <a:t>i.e.  pH 7.4 – </a:t>
            </a:r>
            <a:r>
              <a:rPr lang="en-US" dirty="0" err="1" smtClean="0"/>
              <a:t>pKa</a:t>
            </a:r>
            <a:r>
              <a:rPr lang="en-US" dirty="0" smtClean="0"/>
              <a:t> 7.4 = 0</a:t>
            </a:r>
          </a:p>
          <a:p>
            <a:pPr lvl="1"/>
            <a:r>
              <a:rPr lang="en-US" dirty="0" smtClean="0"/>
              <a:t>If the pH - </a:t>
            </a:r>
            <a:r>
              <a:rPr lang="en-US" dirty="0" err="1" smtClean="0"/>
              <a:t>pKa</a:t>
            </a:r>
            <a:r>
              <a:rPr lang="en-US" dirty="0" smtClean="0"/>
              <a:t> = approximately 0.5 then the ratio is 75% ionized/25% unionized</a:t>
            </a:r>
          </a:p>
          <a:p>
            <a:pPr lvl="2"/>
            <a:r>
              <a:rPr lang="en-US" dirty="0" smtClean="0"/>
              <a:t>i.e. pH 6.8 – </a:t>
            </a:r>
            <a:r>
              <a:rPr lang="en-US" dirty="0" err="1" smtClean="0"/>
              <a:t>pKa</a:t>
            </a:r>
            <a:r>
              <a:rPr lang="en-US" dirty="0" smtClean="0"/>
              <a:t> 6.35 = 0.45</a:t>
            </a:r>
          </a:p>
          <a:p>
            <a:pPr lvl="1"/>
            <a:r>
              <a:rPr lang="en-US" dirty="0" smtClean="0"/>
              <a:t>If the pH – </a:t>
            </a:r>
            <a:r>
              <a:rPr lang="en-US" dirty="0" err="1" smtClean="0"/>
              <a:t>pKa</a:t>
            </a:r>
            <a:r>
              <a:rPr lang="en-US" dirty="0" smtClean="0"/>
              <a:t> = approximately 1 then the ratio is 99% ionized/1% unionized</a:t>
            </a:r>
          </a:p>
          <a:p>
            <a:pPr lvl="2"/>
            <a:r>
              <a:rPr lang="en-US" dirty="0" err="1" smtClean="0"/>
              <a:t>i.e</a:t>
            </a:r>
            <a:r>
              <a:rPr lang="en-US" dirty="0" smtClean="0"/>
              <a:t>  pH 5.8  - </a:t>
            </a:r>
            <a:r>
              <a:rPr lang="en-US" dirty="0" err="1" smtClean="0"/>
              <a:t>pKa</a:t>
            </a:r>
            <a:r>
              <a:rPr lang="en-US" dirty="0" smtClean="0"/>
              <a:t> 6.7 = 1.1</a:t>
            </a:r>
            <a:endParaRPr lang="en-US" dirty="0"/>
          </a:p>
        </p:txBody>
      </p:sp>
    </p:spTree>
    <p:extLst>
      <p:ext uri="{BB962C8B-B14F-4D97-AF65-F5344CB8AC3E}">
        <p14:creationId xmlns:p14="http://schemas.microsoft.com/office/powerpoint/2010/main" val="253736389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Hints</a:t>
            </a:r>
            <a:endParaRPr lang="en-US" dirty="0"/>
          </a:p>
        </p:txBody>
      </p:sp>
      <p:sp>
        <p:nvSpPr>
          <p:cNvPr id="3" name="Content Placeholder 2"/>
          <p:cNvSpPr>
            <a:spLocks noGrp="1"/>
          </p:cNvSpPr>
          <p:nvPr>
            <p:ph idx="1"/>
          </p:nvPr>
        </p:nvSpPr>
        <p:spPr/>
        <p:txBody>
          <a:bodyPr/>
          <a:lstStyle/>
          <a:p>
            <a:r>
              <a:rPr lang="en-US" smtClean="0"/>
              <a:t>Step 2 hints</a:t>
            </a:r>
          </a:p>
          <a:p>
            <a:pPr lvl="1"/>
            <a:r>
              <a:rPr lang="en-US" smtClean="0"/>
              <a:t>Acids in acid pH = non-ionized </a:t>
            </a:r>
          </a:p>
          <a:p>
            <a:pPr lvl="1"/>
            <a:r>
              <a:rPr lang="en-US" smtClean="0"/>
              <a:t>Acids in base pH = ionized</a:t>
            </a:r>
          </a:p>
          <a:p>
            <a:pPr lvl="1"/>
            <a:r>
              <a:rPr lang="en-US" smtClean="0"/>
              <a:t>Bases in base pH = non-ionized</a:t>
            </a:r>
          </a:p>
          <a:p>
            <a:pPr lvl="1"/>
            <a:r>
              <a:rPr lang="en-US" smtClean="0"/>
              <a:t>Bases in acid pH = ionized</a:t>
            </a:r>
          </a:p>
          <a:p>
            <a:endParaRPr lang="en-US" smtClean="0"/>
          </a:p>
          <a:p>
            <a:endParaRPr lang="en-US" smtClean="0"/>
          </a:p>
          <a:p>
            <a:endParaRPr lang="en-US" smtClean="0"/>
          </a:p>
          <a:p>
            <a:endParaRPr lang="en-US" smtClean="0"/>
          </a:p>
          <a:p>
            <a:r>
              <a:rPr lang="en-US" smtClean="0"/>
              <a:t>pKa dose not measure acid base status but the extent of ionization</a:t>
            </a:r>
          </a:p>
          <a:p>
            <a:endParaRPr lang="en-US" smtClean="0"/>
          </a:p>
          <a:p>
            <a:pPr lvl="1"/>
            <a:endParaRPr lang="en-US" dirty="0"/>
          </a:p>
        </p:txBody>
      </p:sp>
    </p:spTree>
    <p:extLst>
      <p:ext uri="{BB962C8B-B14F-4D97-AF65-F5344CB8AC3E}">
        <p14:creationId xmlns:p14="http://schemas.microsoft.com/office/powerpoint/2010/main" val="215081300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pKa 	</a:t>
            </a:r>
            <a:endParaRPr lang="en-US" dirty="0"/>
          </a:p>
        </p:txBody>
      </p:sp>
      <p:sp>
        <p:nvSpPr>
          <p:cNvPr id="3" name="Content Placeholder 2"/>
          <p:cNvSpPr>
            <a:spLocks noGrp="1"/>
          </p:cNvSpPr>
          <p:nvPr>
            <p:ph idx="1"/>
          </p:nvPr>
        </p:nvSpPr>
        <p:spPr/>
        <p:txBody>
          <a:bodyPr/>
          <a:lstStyle/>
          <a:p>
            <a:r>
              <a:rPr lang="en-US" smtClean="0"/>
              <a:t>Sample problems</a:t>
            </a:r>
          </a:p>
          <a:p>
            <a:endParaRPr lang="en-US" smtClean="0"/>
          </a:p>
          <a:p>
            <a:r>
              <a:rPr lang="en-US" smtClean="0"/>
              <a:t>Drug B is an acid with a pKa of 6.9 and placed in an acid environment of 5.3</a:t>
            </a:r>
          </a:p>
          <a:p>
            <a:endParaRPr lang="en-US" smtClean="0"/>
          </a:p>
          <a:p>
            <a:r>
              <a:rPr lang="en-US" smtClean="0"/>
              <a:t>Drug C is a base with a pKa of 7.8 and placed into an acid environment of 5.5</a:t>
            </a:r>
          </a:p>
          <a:p>
            <a:endParaRPr lang="en-US" smtClean="0"/>
          </a:p>
          <a:p>
            <a:r>
              <a:rPr lang="en-US" smtClean="0"/>
              <a:t>Drug C is a base with a pKa of 7.8 and placed into a basic environment of 7.8</a:t>
            </a:r>
            <a:endParaRPr lang="en-US" dirty="0"/>
          </a:p>
        </p:txBody>
      </p:sp>
    </p:spTree>
    <p:extLst>
      <p:ext uri="{BB962C8B-B14F-4D97-AF65-F5344CB8AC3E}">
        <p14:creationId xmlns:p14="http://schemas.microsoft.com/office/powerpoint/2010/main" val="55738062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Hints</a:t>
            </a:r>
            <a:endParaRPr lang="en-US" dirty="0"/>
          </a:p>
        </p:txBody>
      </p:sp>
      <p:sp>
        <p:nvSpPr>
          <p:cNvPr id="3" name="Content Placeholder 2"/>
          <p:cNvSpPr>
            <a:spLocks noGrp="1"/>
          </p:cNvSpPr>
          <p:nvPr>
            <p:ph idx="1"/>
          </p:nvPr>
        </p:nvSpPr>
        <p:spPr/>
        <p:txBody>
          <a:bodyPr/>
          <a:lstStyle/>
          <a:p>
            <a:r>
              <a:rPr lang="en-US" smtClean="0"/>
              <a:t>Bases</a:t>
            </a:r>
          </a:p>
          <a:p>
            <a:pPr lvl="1"/>
            <a:r>
              <a:rPr lang="en-US" smtClean="0"/>
              <a:t>If pH &gt; pKa then non-ionized predominates</a:t>
            </a:r>
          </a:p>
          <a:p>
            <a:pPr lvl="1"/>
            <a:r>
              <a:rPr lang="en-US" smtClean="0"/>
              <a:t>If pH = pKa then both are equal</a:t>
            </a:r>
          </a:p>
          <a:p>
            <a:pPr lvl="1"/>
            <a:r>
              <a:rPr lang="en-US" smtClean="0"/>
              <a:t>If pH &lt; pKa then ionized predominates</a:t>
            </a:r>
          </a:p>
          <a:p>
            <a:pPr lvl="1"/>
            <a:endParaRPr lang="en-US" smtClean="0"/>
          </a:p>
          <a:p>
            <a:r>
              <a:rPr lang="en-US" smtClean="0"/>
              <a:t>Acids</a:t>
            </a:r>
          </a:p>
          <a:p>
            <a:pPr lvl="1"/>
            <a:r>
              <a:rPr lang="en-US" smtClean="0"/>
              <a:t>If pH &lt; pKa then non-ionized predominates</a:t>
            </a:r>
          </a:p>
          <a:p>
            <a:pPr lvl="1"/>
            <a:r>
              <a:rPr lang="en-US" smtClean="0"/>
              <a:t>If pH = pKa then both are equal</a:t>
            </a:r>
          </a:p>
          <a:p>
            <a:pPr lvl="1"/>
            <a:r>
              <a:rPr lang="en-US" smtClean="0"/>
              <a:t>If pH &gt; pKa then ionized predominates</a:t>
            </a:r>
          </a:p>
          <a:p>
            <a:pPr lvl="1"/>
            <a:endParaRPr lang="en-US" smtClean="0"/>
          </a:p>
          <a:p>
            <a:endParaRPr lang="en-US" dirty="0"/>
          </a:p>
        </p:txBody>
      </p:sp>
    </p:spTree>
    <p:extLst>
      <p:ext uri="{BB962C8B-B14F-4D97-AF65-F5344CB8AC3E}">
        <p14:creationId xmlns:p14="http://schemas.microsoft.com/office/powerpoint/2010/main" val="341966184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533401"/>
            <a:ext cx="7872413" cy="5715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3153262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4294967295"/>
          </p:nvPr>
        </p:nvPicPr>
        <p:blipFill rotWithShape="1">
          <a:blip r:embed="rId2">
            <a:extLst>
              <a:ext uri="{28A0092B-C50C-407E-A947-70E740481C1C}">
                <a14:useLocalDpi xmlns:a14="http://schemas.microsoft.com/office/drawing/2010/main" val="0"/>
              </a:ext>
            </a:extLst>
          </a:blip>
          <a:srcRect l="2345" r="6249" b="14063"/>
          <a:stretch/>
        </p:blipFill>
        <p:spPr>
          <a:xfrm>
            <a:off x="533400" y="609600"/>
            <a:ext cx="7996844" cy="5638800"/>
          </a:xfrm>
        </p:spPr>
      </p:pic>
    </p:spTree>
    <p:extLst>
      <p:ext uri="{BB962C8B-B14F-4D97-AF65-F5344CB8AC3E}">
        <p14:creationId xmlns:p14="http://schemas.microsoft.com/office/powerpoint/2010/main" val="59958824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Drug Movement Principles	</a:t>
            </a:r>
            <a:endParaRPr lang="en-US" dirty="0"/>
          </a:p>
        </p:txBody>
      </p:sp>
      <p:sp>
        <p:nvSpPr>
          <p:cNvPr id="3" name="Content Placeholder 2"/>
          <p:cNvSpPr>
            <a:spLocks noGrp="1"/>
          </p:cNvSpPr>
          <p:nvPr>
            <p:ph idx="1"/>
          </p:nvPr>
        </p:nvSpPr>
        <p:spPr/>
        <p:txBody>
          <a:bodyPr/>
          <a:lstStyle/>
          <a:p>
            <a:r>
              <a:rPr lang="en-US" smtClean="0"/>
              <a:t>Pharmacodynamic tolerance (functional tolerance) – A change in tissue sensitivity to a drugs action due to adaptive mechanism</a:t>
            </a:r>
          </a:p>
          <a:p>
            <a:pPr lvl="1"/>
            <a:r>
              <a:rPr lang="en-US" smtClean="0"/>
              <a:t>Example:  Tolerance to opioids/alcohol etc.</a:t>
            </a:r>
          </a:p>
          <a:p>
            <a:pPr lvl="1"/>
            <a:endParaRPr lang="en-US" smtClean="0"/>
          </a:p>
          <a:p>
            <a:r>
              <a:rPr lang="en-US" smtClean="0"/>
              <a:t>Pharmacokinetic tolerance (dispositional tolerance) – A change in the drug level due to an adaptive change in the absorption, distribution, metabolism or excretion of a drug</a:t>
            </a:r>
          </a:p>
          <a:p>
            <a:pPr lvl="1"/>
            <a:r>
              <a:rPr lang="en-US" smtClean="0"/>
              <a:t>Example:  The college student that metabolizes induction agent following a heavy weekend of partying; patients on cimetidine etc. </a:t>
            </a:r>
            <a:endParaRPr lang="en-US" dirty="0" smtClean="0"/>
          </a:p>
        </p:txBody>
      </p:sp>
    </p:spTree>
    <p:extLst>
      <p:ext uri="{BB962C8B-B14F-4D97-AF65-F5344CB8AC3E}">
        <p14:creationId xmlns:p14="http://schemas.microsoft.com/office/powerpoint/2010/main" val="7942009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Drug movement concepts</a:t>
            </a:r>
            <a:endParaRPr lang="en-US" dirty="0"/>
          </a:p>
        </p:txBody>
      </p:sp>
      <p:sp>
        <p:nvSpPr>
          <p:cNvPr id="3" name="Content Placeholder 2"/>
          <p:cNvSpPr>
            <a:spLocks noGrp="1"/>
          </p:cNvSpPr>
          <p:nvPr>
            <p:ph idx="1"/>
          </p:nvPr>
        </p:nvSpPr>
        <p:spPr/>
        <p:txBody>
          <a:bodyPr/>
          <a:lstStyle/>
          <a:p>
            <a:r>
              <a:rPr lang="en-US" smtClean="0"/>
              <a:t>Affinity or potency:  as it relates to agonists the term potency is used to differentiate between different agonists that activate the same receptor.  The most potent drug requires the lowest dose</a:t>
            </a:r>
          </a:p>
          <a:p>
            <a:pPr lvl="1"/>
            <a:r>
              <a:rPr lang="en-US" smtClean="0"/>
              <a:t>Example:  You get the same effect from 5 mg of Morphine sulfate that you get from 50 mcg of Fentanyl </a:t>
            </a:r>
          </a:p>
          <a:p>
            <a:pPr lvl="2"/>
            <a:r>
              <a:rPr lang="en-US" smtClean="0"/>
              <a:t>The fentanyl is 100 times more potent than morphine</a:t>
            </a:r>
          </a:p>
          <a:p>
            <a:pPr lvl="2"/>
            <a:endParaRPr lang="en-US" smtClean="0"/>
          </a:p>
          <a:p>
            <a:pPr lvl="1"/>
            <a:r>
              <a:rPr lang="en-US" smtClean="0"/>
              <a:t>Example:  You get the same effect from 5 mg of Morphine sulfate as you get from 0.8 mg of hydromorphone so by giving 1 mg of hydromorphone you are giving a total dose of approximately 6.5 mg of morphine sulfate</a:t>
            </a:r>
            <a:endParaRPr lang="en-US" dirty="0" smtClean="0"/>
          </a:p>
        </p:txBody>
      </p:sp>
    </p:spTree>
    <p:extLst>
      <p:ext uri="{BB962C8B-B14F-4D97-AF65-F5344CB8AC3E}">
        <p14:creationId xmlns:p14="http://schemas.microsoft.com/office/powerpoint/2010/main" val="336102245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Intrinsic Activity (efficacy)</a:t>
            </a:r>
            <a:endParaRPr lang="en-US" dirty="0"/>
          </a:p>
        </p:txBody>
      </p:sp>
      <p:sp>
        <p:nvSpPr>
          <p:cNvPr id="3" name="Content Placeholder 2"/>
          <p:cNvSpPr>
            <a:spLocks noGrp="1"/>
          </p:cNvSpPr>
          <p:nvPr>
            <p:ph idx="1"/>
          </p:nvPr>
        </p:nvSpPr>
        <p:spPr/>
        <p:txBody>
          <a:bodyPr/>
          <a:lstStyle/>
          <a:p>
            <a:r>
              <a:rPr lang="en-US" dirty="0" smtClean="0"/>
              <a:t>The efficacy of a drug is its ability to produce the desire response expected by stimulation of a given receptor population.  It refers to the maximum possible effect that can be achieved by a drug. </a:t>
            </a:r>
          </a:p>
          <a:p>
            <a:pPr lvl="1"/>
            <a:r>
              <a:rPr lang="en-US" dirty="0" smtClean="0"/>
              <a:t>These all work on different receptors and based on the affinity of the agonist has towards the receptor</a:t>
            </a:r>
            <a:endParaRPr lang="en-US" dirty="0"/>
          </a:p>
        </p:txBody>
      </p:sp>
      <p:pic>
        <p:nvPicPr>
          <p:cNvPr id="4" name="Content Placeholder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000" y="4539994"/>
            <a:ext cx="6096000" cy="1937006"/>
          </a:xfrm>
          <a:prstGeom prst="rect">
            <a:avLst/>
          </a:prstGeom>
          <a:ln>
            <a:solidFill>
              <a:schemeClr val="accent1"/>
            </a:solidFill>
          </a:ln>
        </p:spPr>
      </p:pic>
    </p:spTree>
    <p:extLst>
      <p:ext uri="{BB962C8B-B14F-4D97-AF65-F5344CB8AC3E}">
        <p14:creationId xmlns:p14="http://schemas.microsoft.com/office/powerpoint/2010/main" val="143448849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Agonists</a:t>
            </a:r>
            <a:endParaRPr lang="en-US" dirty="0"/>
          </a:p>
        </p:txBody>
      </p:sp>
      <p:sp>
        <p:nvSpPr>
          <p:cNvPr id="5" name="Content Placeholder 4"/>
          <p:cNvSpPr>
            <a:spLocks noGrp="1"/>
          </p:cNvSpPr>
          <p:nvPr>
            <p:ph idx="1"/>
          </p:nvPr>
        </p:nvSpPr>
        <p:spPr/>
        <p:txBody>
          <a:bodyPr/>
          <a:lstStyle/>
          <a:p>
            <a:r>
              <a:rPr lang="en-US" dirty="0" err="1" smtClean="0"/>
              <a:t>Superagonists</a:t>
            </a:r>
            <a:r>
              <a:rPr lang="en-US" dirty="0" smtClean="0"/>
              <a:t> - a type of </a:t>
            </a:r>
            <a:r>
              <a:rPr lang="en-US" dirty="0" smtClean="0">
                <a:hlinkClick r:id="rId2" tooltip="Agonist"/>
              </a:rPr>
              <a:t>agonist</a:t>
            </a:r>
            <a:r>
              <a:rPr lang="en-US" dirty="0" smtClean="0"/>
              <a:t> that is capable of producing a maximal response greater than the </a:t>
            </a:r>
            <a:r>
              <a:rPr lang="en-US" dirty="0" smtClean="0">
                <a:hlinkClick r:id="rId3" tooltip="Endogenous agonist"/>
              </a:rPr>
              <a:t>endogenous agonist</a:t>
            </a:r>
            <a:r>
              <a:rPr lang="en-US" dirty="0" smtClean="0"/>
              <a:t> for the target </a:t>
            </a:r>
            <a:r>
              <a:rPr lang="en-US" dirty="0" smtClean="0">
                <a:hlinkClick r:id="rId4" tooltip="Receptor (biochemistry)"/>
              </a:rPr>
              <a:t>receptor</a:t>
            </a:r>
            <a:r>
              <a:rPr lang="en-US" dirty="0" smtClean="0"/>
              <a:t>, and thus has an </a:t>
            </a:r>
            <a:r>
              <a:rPr lang="en-US" dirty="0" smtClean="0">
                <a:hlinkClick r:id="rId5" tooltip="Intrinsic activity"/>
              </a:rPr>
              <a:t>efficacy</a:t>
            </a:r>
            <a:r>
              <a:rPr lang="en-US" dirty="0" smtClean="0"/>
              <a:t> of more than 100%</a:t>
            </a:r>
          </a:p>
          <a:p>
            <a:pPr lvl="1"/>
            <a:r>
              <a:rPr lang="en-US" dirty="0" smtClean="0"/>
              <a:t>Fentanyl can be considered a super agonist in that it is 100 times more potent at the opioid mu receptors than morphine.</a:t>
            </a:r>
          </a:p>
          <a:p>
            <a:pPr lvl="1"/>
            <a:endParaRPr lang="en-US" dirty="0" smtClean="0"/>
          </a:p>
          <a:p>
            <a:r>
              <a:rPr lang="en-US" dirty="0" smtClean="0"/>
              <a:t>Full Agonist - activate a receptor, producing full </a:t>
            </a:r>
            <a:r>
              <a:rPr lang="en-US" dirty="0" smtClean="0">
                <a:hlinkClick r:id="rId5" tooltip="Intrinsic activity"/>
              </a:rPr>
              <a:t>efficacy</a:t>
            </a:r>
            <a:r>
              <a:rPr lang="en-US" dirty="0" smtClean="0"/>
              <a:t> at that receptor. </a:t>
            </a:r>
          </a:p>
          <a:p>
            <a:pPr lvl="1"/>
            <a:r>
              <a:rPr lang="en-US" dirty="0" smtClean="0"/>
              <a:t>One example of a drug that acts as a full agonist is </a:t>
            </a:r>
            <a:r>
              <a:rPr lang="en-US" dirty="0" smtClean="0">
                <a:hlinkClick r:id="rId6" tooltip="Isoproterenol"/>
              </a:rPr>
              <a:t>isoproterenol</a:t>
            </a:r>
            <a:r>
              <a:rPr lang="en-US" dirty="0" smtClean="0"/>
              <a:t>, which mimics the action of epinephrine at </a:t>
            </a:r>
            <a:r>
              <a:rPr lang="en-US" dirty="0" smtClean="0">
                <a:hlinkClick r:id="rId7" tooltip="Adrenergic receptor"/>
              </a:rPr>
              <a:t>β </a:t>
            </a:r>
            <a:r>
              <a:rPr lang="en-US" dirty="0" err="1" smtClean="0">
                <a:hlinkClick r:id="rId7" tooltip="Adrenergic receptor"/>
              </a:rPr>
              <a:t>adrenoreceptors</a:t>
            </a:r>
            <a:r>
              <a:rPr lang="en-US" dirty="0" smtClean="0"/>
              <a:t>. </a:t>
            </a:r>
          </a:p>
        </p:txBody>
      </p:sp>
    </p:spTree>
    <p:extLst>
      <p:ext uri="{BB962C8B-B14F-4D97-AF65-F5344CB8AC3E}">
        <p14:creationId xmlns:p14="http://schemas.microsoft.com/office/powerpoint/2010/main" val="325180358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Agonists </a:t>
            </a:r>
            <a:endParaRPr lang="en-US" dirty="0"/>
          </a:p>
        </p:txBody>
      </p:sp>
      <p:sp>
        <p:nvSpPr>
          <p:cNvPr id="3" name="Content Placeholder 2"/>
          <p:cNvSpPr>
            <a:spLocks noGrp="1"/>
          </p:cNvSpPr>
          <p:nvPr>
            <p:ph idx="1"/>
          </p:nvPr>
        </p:nvSpPr>
        <p:spPr/>
        <p:txBody>
          <a:bodyPr>
            <a:normAutofit lnSpcReduction="10000"/>
          </a:bodyPr>
          <a:lstStyle/>
          <a:p>
            <a:r>
              <a:rPr lang="en-US" smtClean="0"/>
              <a:t>Partial Agonists - drugs that bind to and activate a given </a:t>
            </a:r>
            <a:r>
              <a:rPr lang="en-US" smtClean="0">
                <a:hlinkClick r:id="rId2" tooltip="Receptor (biochemistry)"/>
              </a:rPr>
              <a:t>receptor</a:t>
            </a:r>
            <a:r>
              <a:rPr lang="en-US" smtClean="0"/>
              <a:t>, but have only partial </a:t>
            </a:r>
            <a:r>
              <a:rPr lang="en-US" smtClean="0">
                <a:hlinkClick r:id="rId3" tooltip="Intrinsic activity"/>
              </a:rPr>
              <a:t>efficacy</a:t>
            </a:r>
            <a:r>
              <a:rPr lang="en-US" smtClean="0"/>
              <a:t> at the receptor relative to a </a:t>
            </a:r>
            <a:r>
              <a:rPr lang="en-US" smtClean="0">
                <a:hlinkClick r:id="rId4" tooltip="Full agonist"/>
              </a:rPr>
              <a:t>full agonist</a:t>
            </a:r>
            <a:r>
              <a:rPr lang="en-US" smtClean="0"/>
              <a:t>. They may also be considered </a:t>
            </a:r>
            <a:r>
              <a:rPr lang="en-US" smtClean="0">
                <a:hlinkClick r:id="rId5" tooltip="Ligands"/>
              </a:rPr>
              <a:t>ligands</a:t>
            </a:r>
            <a:r>
              <a:rPr lang="en-US" smtClean="0"/>
              <a:t> which display both </a:t>
            </a:r>
            <a:r>
              <a:rPr lang="en-US" smtClean="0">
                <a:hlinkClick r:id="rId6" tooltip="Agonistic"/>
              </a:rPr>
              <a:t>agonistic</a:t>
            </a:r>
            <a:r>
              <a:rPr lang="en-US" smtClean="0"/>
              <a:t> and </a:t>
            </a:r>
            <a:r>
              <a:rPr lang="en-US" smtClean="0">
                <a:hlinkClick r:id="rId7" tooltip="Receptor antagonist"/>
              </a:rPr>
              <a:t>antagonistic</a:t>
            </a:r>
            <a:r>
              <a:rPr lang="en-US" smtClean="0"/>
              <a:t> effects — when both a full agonist and partial agonist are present, the partial agonist actually acts as a </a:t>
            </a:r>
            <a:r>
              <a:rPr lang="en-US" smtClean="0">
                <a:hlinkClick r:id="rId8" tooltip="Competitive antagonist"/>
              </a:rPr>
              <a:t>competitive antagonist</a:t>
            </a:r>
            <a:r>
              <a:rPr lang="en-US" smtClean="0"/>
              <a:t>, competing with the full agonist for receptor occupancy and producing a net decrease in the receptor activation observed with the full agonist alone.  </a:t>
            </a:r>
          </a:p>
          <a:p>
            <a:pPr lvl="1"/>
            <a:r>
              <a:rPr lang="en-US" smtClean="0"/>
              <a:t>Clinically, partial agonists can be used to activate receptors to give a desired submaximal response when inadequate amounts of the endogenous ligand are present, or they can reduce the overstimulation of receptors when excess amounts of the endogenous ligand are present.</a:t>
            </a:r>
          </a:p>
          <a:p>
            <a:pPr lvl="2"/>
            <a:r>
              <a:rPr lang="en-US" smtClean="0"/>
              <a:t>Examples are Butorphanol and Nalbuphine HCL</a:t>
            </a:r>
          </a:p>
          <a:p>
            <a:pPr lvl="2"/>
            <a:endParaRPr lang="en-US" smtClean="0"/>
          </a:p>
          <a:p>
            <a:pPr lvl="2"/>
            <a:endParaRPr lang="en-US" dirty="0"/>
          </a:p>
        </p:txBody>
      </p:sp>
    </p:spTree>
    <p:extLst>
      <p:ext uri="{BB962C8B-B14F-4D97-AF65-F5344CB8AC3E}">
        <p14:creationId xmlns:p14="http://schemas.microsoft.com/office/powerpoint/2010/main" val="85994799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Agonists</a:t>
            </a:r>
            <a:endParaRPr lang="en-US" dirty="0"/>
          </a:p>
        </p:txBody>
      </p:sp>
      <p:sp>
        <p:nvSpPr>
          <p:cNvPr id="3" name="Content Placeholder 2"/>
          <p:cNvSpPr>
            <a:spLocks noGrp="1"/>
          </p:cNvSpPr>
          <p:nvPr>
            <p:ph idx="1"/>
          </p:nvPr>
        </p:nvSpPr>
        <p:spPr/>
        <p:txBody>
          <a:bodyPr>
            <a:normAutofit lnSpcReduction="10000"/>
          </a:bodyPr>
          <a:lstStyle/>
          <a:p>
            <a:r>
              <a:rPr lang="en-US" smtClean="0"/>
              <a:t>Silent Antagonist - are competitive receptor antagonists that have zero </a:t>
            </a:r>
            <a:r>
              <a:rPr lang="en-US" smtClean="0">
                <a:hlinkClick r:id="rId2" tooltip="Intrinsic activity"/>
              </a:rPr>
              <a:t>intrinsic activity</a:t>
            </a:r>
            <a:r>
              <a:rPr lang="en-US" smtClean="0"/>
              <a:t> for activating a receptor. They are true antagonists.  </a:t>
            </a:r>
          </a:p>
          <a:p>
            <a:pPr lvl="1"/>
            <a:r>
              <a:rPr lang="en-US" smtClean="0"/>
              <a:t>Examples include alpha, beta and calcium channel blockers</a:t>
            </a:r>
          </a:p>
          <a:p>
            <a:endParaRPr lang="en-US" smtClean="0"/>
          </a:p>
          <a:p>
            <a:r>
              <a:rPr lang="en-US" smtClean="0"/>
              <a:t>Inverse Antagonist - have effects similar to those of an antagonist, but causes a distinct set of downstream biological responses.  Many drugs originally classified as a silent antagonist (i.e. diphenydramine originally classified as an H-1 receptor antagonist) are now classified as an inverse antagonist because of new discoveries of active receptors that are activated by those originally thought as antagonists.  </a:t>
            </a:r>
            <a:endParaRPr lang="en-US" dirty="0" smtClean="0"/>
          </a:p>
        </p:txBody>
      </p:sp>
    </p:spTree>
    <p:extLst>
      <p:ext uri="{BB962C8B-B14F-4D97-AF65-F5344CB8AC3E}">
        <p14:creationId xmlns:p14="http://schemas.microsoft.com/office/powerpoint/2010/main" val="61981782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Spare receptor concept</a:t>
            </a:r>
            <a:endParaRPr lang="en-US" dirty="0"/>
          </a:p>
        </p:txBody>
      </p:sp>
      <p:sp>
        <p:nvSpPr>
          <p:cNvPr id="3" name="Content Placeholder 2"/>
          <p:cNvSpPr>
            <a:spLocks noGrp="1"/>
          </p:cNvSpPr>
          <p:nvPr>
            <p:ph idx="1"/>
          </p:nvPr>
        </p:nvSpPr>
        <p:spPr/>
        <p:txBody>
          <a:bodyPr/>
          <a:lstStyle/>
          <a:p>
            <a:r>
              <a:rPr lang="en-US" dirty="0" smtClean="0"/>
              <a:t>Receptors may be considered spare when the maximal response is elicited by an agonist at a concentration that does not produce full occupancy of the available receptors, or when a maximum drug response is achieved prior to saturation of the receptors.  </a:t>
            </a:r>
          </a:p>
          <a:p>
            <a:pPr lvl="1"/>
            <a:r>
              <a:rPr lang="en-US" dirty="0" smtClean="0"/>
              <a:t>A good example of this is the Myocardium.  You can achieve maximal ionotropic response to a catecholamine when only less than 10% of the receptors are occupied.</a:t>
            </a:r>
          </a:p>
          <a:p>
            <a:pPr lvl="2"/>
            <a:r>
              <a:rPr lang="en-US" dirty="0" smtClean="0"/>
              <a:t>It only takes a little epinephrine to elicit a myocardial response</a:t>
            </a:r>
          </a:p>
          <a:p>
            <a:pPr lvl="3"/>
            <a:r>
              <a:rPr lang="en-US" dirty="0" smtClean="0"/>
              <a:t>A good example is the “test dose” that is given to determine if a CLE (continuous lumbar epidural) catheter is intravascular</a:t>
            </a:r>
          </a:p>
          <a:p>
            <a:pPr lvl="4"/>
            <a:r>
              <a:rPr lang="en-US" dirty="0" smtClean="0"/>
              <a:t>We typically give a total of 3 ml of 1.5 % lidocaine with 1:200000 epinephrine</a:t>
            </a:r>
          </a:p>
        </p:txBody>
      </p:sp>
    </p:spTree>
    <p:extLst>
      <p:ext uri="{BB962C8B-B14F-4D97-AF65-F5344CB8AC3E}">
        <p14:creationId xmlns:p14="http://schemas.microsoft.com/office/powerpoint/2010/main" val="53099841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Spare Receptor</a:t>
            </a:r>
            <a:endParaRPr lang="en-US"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837112" y="1638300"/>
            <a:ext cx="5469775" cy="4800600"/>
          </a:xfrm>
        </p:spPr>
      </p:pic>
    </p:spTree>
    <p:extLst>
      <p:ext uri="{BB962C8B-B14F-4D97-AF65-F5344CB8AC3E}">
        <p14:creationId xmlns:p14="http://schemas.microsoft.com/office/powerpoint/2010/main" val="3934990184"/>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Pharmacokinetic/Dynamics</a:t>
            </a:r>
            <a:endParaRPr lang="en-US" dirty="0"/>
          </a:p>
        </p:txBody>
      </p:sp>
      <p:sp>
        <p:nvSpPr>
          <p:cNvPr id="5" name="Rectangle 4"/>
          <p:cNvSpPr/>
          <p:nvPr/>
        </p:nvSpPr>
        <p:spPr>
          <a:xfrm>
            <a:off x="1837230" y="6096000"/>
            <a:ext cx="5384872" cy="369332"/>
          </a:xfrm>
          <a:prstGeom prst="rect">
            <a:avLst/>
          </a:prstGeom>
        </p:spPr>
        <p:txBody>
          <a:bodyPr wrap="none">
            <a:spAutoFit/>
          </a:bodyPr>
          <a:lstStyle/>
          <a:p>
            <a:r>
              <a:rPr lang="en-US" dirty="0"/>
              <a:t>https://www.youtube.com/watch?v=CMRZqdrkCZw</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8000" y="1492577"/>
            <a:ext cx="7163332" cy="4414403"/>
          </a:xfrm>
          <a:prstGeom prst="rect">
            <a:avLst/>
          </a:prstGeom>
        </p:spPr>
      </p:pic>
    </p:spTree>
    <p:extLst>
      <p:ext uri="{BB962C8B-B14F-4D97-AF65-F5344CB8AC3E}">
        <p14:creationId xmlns:p14="http://schemas.microsoft.com/office/powerpoint/2010/main" val="12327815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381000" y="609600"/>
            <a:ext cx="8001000" cy="6000750"/>
          </a:xfrm>
        </p:spPr>
      </p:pic>
    </p:spTree>
    <p:extLst>
      <p:ext uri="{BB962C8B-B14F-4D97-AF65-F5344CB8AC3E}">
        <p14:creationId xmlns:p14="http://schemas.microsoft.com/office/powerpoint/2010/main" val="230635786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Pharmacology Terms</a:t>
            </a:r>
            <a:endParaRPr lang="en-US" dirty="0"/>
          </a:p>
        </p:txBody>
      </p:sp>
      <p:sp>
        <p:nvSpPr>
          <p:cNvPr id="3" name="Content Placeholder 2"/>
          <p:cNvSpPr>
            <a:spLocks noGrp="1"/>
          </p:cNvSpPr>
          <p:nvPr>
            <p:ph idx="1"/>
          </p:nvPr>
        </p:nvSpPr>
        <p:spPr/>
        <p:txBody>
          <a:bodyPr>
            <a:normAutofit fontScale="92500" lnSpcReduction="10000"/>
          </a:bodyPr>
          <a:lstStyle/>
          <a:p>
            <a:r>
              <a:rPr lang="en-US" smtClean="0"/>
              <a:t>Agonists – bind to receptor to stimulate the function that the receptor serves</a:t>
            </a:r>
          </a:p>
          <a:p>
            <a:r>
              <a:rPr lang="en-US" smtClean="0"/>
              <a:t>Antagonists – bind to the receptor to block the function the receptor serves</a:t>
            </a:r>
          </a:p>
          <a:p>
            <a:r>
              <a:rPr lang="en-US" smtClean="0"/>
              <a:t>Competitive binding – reversible binding</a:t>
            </a:r>
          </a:p>
          <a:p>
            <a:r>
              <a:rPr lang="en-US" smtClean="0"/>
              <a:t>Non-competitive binding – non reversible</a:t>
            </a:r>
          </a:p>
          <a:p>
            <a:r>
              <a:rPr lang="en-US" smtClean="0"/>
              <a:t>ED50 – The effective dose in 50% of the population</a:t>
            </a:r>
          </a:p>
          <a:p>
            <a:r>
              <a:rPr lang="en-US" smtClean="0"/>
              <a:t>TD50 – Toxic dose in 50% of the population</a:t>
            </a:r>
          </a:p>
          <a:p>
            <a:r>
              <a:rPr lang="en-US" smtClean="0"/>
              <a:t>LD50 – Lethal dose in 50% of the population</a:t>
            </a:r>
          </a:p>
          <a:p>
            <a:r>
              <a:rPr lang="en-US" smtClean="0"/>
              <a:t>LD50/ED50 – Therapeutic index</a:t>
            </a:r>
          </a:p>
          <a:p>
            <a:r>
              <a:rPr lang="en-US" smtClean="0"/>
              <a:t>TD50/ED50 – (Therapeutic window) – the dose that can treat the disease or condition effectively while staying in safety range.</a:t>
            </a:r>
            <a:endParaRPr lang="en-US" dirty="0"/>
          </a:p>
        </p:txBody>
      </p:sp>
    </p:spTree>
    <p:extLst>
      <p:ext uri="{BB962C8B-B14F-4D97-AF65-F5344CB8AC3E}">
        <p14:creationId xmlns:p14="http://schemas.microsoft.com/office/powerpoint/2010/main" val="38722700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4294967295"/>
          </p:nvPr>
        </p:nvPicPr>
        <p:blipFill>
          <a:blip r:embed="rId2" cstate="print">
            <a:extLst>
              <a:ext uri="{28A0092B-C50C-407E-A947-70E740481C1C}">
                <a14:useLocalDpi xmlns:a14="http://schemas.microsoft.com/office/drawing/2010/main" val="0"/>
              </a:ext>
            </a:extLst>
          </a:blip>
          <a:stretch>
            <a:fillRect/>
          </a:stretch>
        </p:blipFill>
        <p:spPr>
          <a:xfrm>
            <a:off x="1143000" y="457200"/>
            <a:ext cx="6637229" cy="6172200"/>
          </a:xfrm>
        </p:spPr>
      </p:pic>
    </p:spTree>
    <p:extLst>
      <p:ext uri="{BB962C8B-B14F-4D97-AF65-F5344CB8AC3E}">
        <p14:creationId xmlns:p14="http://schemas.microsoft.com/office/powerpoint/2010/main" val="3379078637"/>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Metabolism</a:t>
            </a:r>
            <a:endParaRPr lang="en-US" dirty="0"/>
          </a:p>
        </p:txBody>
      </p:sp>
      <p:sp>
        <p:nvSpPr>
          <p:cNvPr id="3" name="Content Placeholder 2"/>
          <p:cNvSpPr>
            <a:spLocks noGrp="1"/>
          </p:cNvSpPr>
          <p:nvPr>
            <p:ph idx="1"/>
          </p:nvPr>
        </p:nvSpPr>
        <p:spPr/>
        <p:txBody>
          <a:bodyPr/>
          <a:lstStyle/>
          <a:p>
            <a:r>
              <a:rPr lang="en-US" dirty="0" smtClean="0"/>
              <a:t>Most reactions are categorized into groups:</a:t>
            </a:r>
          </a:p>
          <a:p>
            <a:pPr lvl="1"/>
            <a:r>
              <a:rPr lang="en-US" dirty="0" smtClean="0"/>
              <a:t>Oxidation</a:t>
            </a:r>
          </a:p>
          <a:p>
            <a:pPr lvl="3"/>
            <a:r>
              <a:rPr lang="en-US" dirty="0" smtClean="0"/>
              <a:t>Loss of electrons (H+) &amp; gain of O2 </a:t>
            </a:r>
          </a:p>
          <a:p>
            <a:pPr lvl="4"/>
            <a:r>
              <a:rPr lang="en-US" dirty="0" smtClean="0"/>
              <a:t>Combination with oxygen.</a:t>
            </a:r>
          </a:p>
          <a:p>
            <a:pPr lvl="4"/>
            <a:endParaRPr lang="en-US" dirty="0" smtClean="0"/>
          </a:p>
          <a:p>
            <a:pPr lvl="1"/>
            <a:endParaRPr lang="en-US" dirty="0" smtClean="0"/>
          </a:p>
          <a:p>
            <a:pPr lvl="1"/>
            <a:endParaRPr lang="en-US" dirty="0" smtClean="0"/>
          </a:p>
          <a:p>
            <a:pPr lvl="1"/>
            <a:endParaRPr lang="en-US" dirty="0" smtClean="0"/>
          </a:p>
          <a:p>
            <a:pPr lvl="1"/>
            <a:endParaRPr lang="en-US" dirty="0"/>
          </a:p>
          <a:p>
            <a:pPr lvl="1"/>
            <a:r>
              <a:rPr lang="en-US" dirty="0" smtClean="0"/>
              <a:t>Reduction</a:t>
            </a:r>
          </a:p>
          <a:p>
            <a:pPr lvl="2"/>
            <a:r>
              <a:rPr lang="en-US" dirty="0" smtClean="0"/>
              <a:t>Gain of electrons (H+) &amp; loss of O2 </a:t>
            </a:r>
          </a:p>
          <a:p>
            <a:pPr lvl="2"/>
            <a:endParaRPr lang="en-US" dirty="0"/>
          </a:p>
        </p:txBody>
      </p:sp>
      <p:pic>
        <p:nvPicPr>
          <p:cNvPr id="4"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1600" y="3200400"/>
            <a:ext cx="4419600" cy="1143000"/>
          </a:xfrm>
          <a:prstGeom prst="rect">
            <a:avLst/>
          </a:prstGeom>
        </p:spPr>
      </p:pic>
      <p:pic>
        <p:nvPicPr>
          <p:cNvPr id="5" name="Content Placeholder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2600" y="5486400"/>
            <a:ext cx="3352800" cy="990600"/>
          </a:xfrm>
          <a:prstGeom prst="rect">
            <a:avLst/>
          </a:prstGeom>
        </p:spPr>
      </p:pic>
    </p:spTree>
    <p:extLst>
      <p:ext uri="{BB962C8B-B14F-4D97-AF65-F5344CB8AC3E}">
        <p14:creationId xmlns:p14="http://schemas.microsoft.com/office/powerpoint/2010/main" val="914979374"/>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Hydrolysis</a:t>
            </a:r>
            <a:endParaRPr lang="en-US" dirty="0"/>
          </a:p>
        </p:txBody>
      </p:sp>
      <p:pic>
        <p:nvPicPr>
          <p:cNvPr id="8" name="Content Placeholder 7"/>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71600" y="2599730"/>
            <a:ext cx="5562600" cy="4171950"/>
          </a:xfrm>
        </p:spPr>
      </p:pic>
      <p:sp>
        <p:nvSpPr>
          <p:cNvPr id="9" name="Rectangle 8"/>
          <p:cNvSpPr/>
          <p:nvPr/>
        </p:nvSpPr>
        <p:spPr>
          <a:xfrm>
            <a:off x="0" y="1676400"/>
            <a:ext cx="8305800" cy="923330"/>
          </a:xfrm>
          <a:prstGeom prst="rect">
            <a:avLst/>
          </a:prstGeom>
        </p:spPr>
        <p:txBody>
          <a:bodyPr wrap="square">
            <a:spAutoFit/>
          </a:bodyPr>
          <a:lstStyle/>
          <a:p>
            <a:pPr lvl="1"/>
            <a:r>
              <a:rPr lang="en-US" b="1" i="1" dirty="0"/>
              <a:t>Hydrolysis</a:t>
            </a:r>
            <a:r>
              <a:rPr lang="en-US" dirty="0"/>
              <a:t> -a chemical process of decomposition involving the splitting of a bond and the addition of the </a:t>
            </a:r>
            <a:r>
              <a:rPr lang="en-US" dirty="0">
                <a:hlinkClick r:id="rId3"/>
              </a:rPr>
              <a:t>hydrogen</a:t>
            </a:r>
            <a:r>
              <a:rPr lang="en-US" dirty="0"/>
              <a:t> </a:t>
            </a:r>
            <a:r>
              <a:rPr lang="en-US" dirty="0" err="1"/>
              <a:t>cation</a:t>
            </a:r>
            <a:r>
              <a:rPr lang="en-US" dirty="0"/>
              <a:t> and the </a:t>
            </a:r>
            <a:r>
              <a:rPr lang="en-US" dirty="0">
                <a:hlinkClick r:id="rId4"/>
              </a:rPr>
              <a:t>hydroxide</a:t>
            </a:r>
            <a:r>
              <a:rPr lang="en-US" dirty="0"/>
              <a:t> anion of water</a:t>
            </a:r>
          </a:p>
        </p:txBody>
      </p:sp>
    </p:spTree>
    <p:extLst>
      <p:ext uri="{BB962C8B-B14F-4D97-AF65-F5344CB8AC3E}">
        <p14:creationId xmlns:p14="http://schemas.microsoft.com/office/powerpoint/2010/main" val="873073727"/>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Phase 2 Metabolism</a:t>
            </a:r>
            <a:endParaRPr lang="en-US" dirty="0"/>
          </a:p>
        </p:txBody>
      </p:sp>
      <p:sp>
        <p:nvSpPr>
          <p:cNvPr id="3" name="Content Placeholder 2"/>
          <p:cNvSpPr>
            <a:spLocks noGrp="1"/>
          </p:cNvSpPr>
          <p:nvPr>
            <p:ph idx="1"/>
          </p:nvPr>
        </p:nvSpPr>
        <p:spPr/>
        <p:txBody>
          <a:bodyPr>
            <a:normAutofit lnSpcReduction="10000"/>
          </a:bodyPr>
          <a:lstStyle/>
          <a:p>
            <a:r>
              <a:rPr lang="en-US" smtClean="0"/>
              <a:t>Involve conjugation from a reactive group usually inserted during phase 1 that results in either a more inactive or active substance </a:t>
            </a:r>
          </a:p>
          <a:p>
            <a:pPr lvl="1"/>
            <a:r>
              <a:rPr lang="en-US" smtClean="0"/>
              <a:t>Conjugation</a:t>
            </a:r>
          </a:p>
          <a:p>
            <a:pPr lvl="3"/>
            <a:r>
              <a:rPr lang="en-US" smtClean="0"/>
              <a:t>The combination, especially in the liver, of certain toxic substances formed in the intestine, drugs, or steroid hormones with glucuronic or sulfuric acid; a means by which the biologic activity of certain chemical substances is terminated and the substances made ready for excretion. </a:t>
            </a:r>
          </a:p>
          <a:p>
            <a:pPr lvl="3"/>
            <a:r>
              <a:rPr lang="en-US" smtClean="0"/>
              <a:t>The joining together of two compounds that promote excretion</a:t>
            </a:r>
          </a:p>
          <a:p>
            <a:pPr lvl="3"/>
            <a:r>
              <a:rPr lang="en-US" smtClean="0"/>
              <a:t>First pass effect-a phenomenon of </a:t>
            </a:r>
            <a:r>
              <a:rPr lang="en-US" smtClean="0">
                <a:hlinkClick r:id="rId2" tooltip="Drug metabolism"/>
              </a:rPr>
              <a:t>drug metabolism</a:t>
            </a:r>
            <a:r>
              <a:rPr lang="en-US" smtClean="0"/>
              <a:t> whereby the </a:t>
            </a:r>
            <a:r>
              <a:rPr lang="en-US" smtClean="0">
                <a:hlinkClick r:id="rId3" tooltip="Concentration"/>
              </a:rPr>
              <a:t>concentration</a:t>
            </a:r>
            <a:r>
              <a:rPr lang="en-US" smtClean="0"/>
              <a:t> of a </a:t>
            </a:r>
            <a:r>
              <a:rPr lang="en-US" smtClean="0">
                <a:hlinkClick r:id="rId4" tooltip="Medication"/>
              </a:rPr>
              <a:t>drug</a:t>
            </a:r>
            <a:r>
              <a:rPr lang="en-US" smtClean="0"/>
              <a:t> is greatly reduced before it reaches the systemic circulation</a:t>
            </a:r>
          </a:p>
          <a:p>
            <a:pPr lvl="4"/>
            <a:endParaRPr lang="en-US" smtClean="0"/>
          </a:p>
          <a:p>
            <a:pPr lvl="1"/>
            <a:r>
              <a:rPr lang="en-US" smtClean="0"/>
              <a:t>Notable drugs that experience a significant first-pass effect are </a:t>
            </a:r>
            <a:r>
              <a:rPr lang="en-US" smtClean="0">
                <a:hlinkClick r:id="rId5" tooltip="Imipramine"/>
              </a:rPr>
              <a:t>imipramine</a:t>
            </a:r>
            <a:r>
              <a:rPr lang="en-US" smtClean="0"/>
              <a:t>, </a:t>
            </a:r>
            <a:r>
              <a:rPr lang="en-US" smtClean="0">
                <a:hlinkClick r:id="rId6" tooltip="Morphine"/>
              </a:rPr>
              <a:t>morphine</a:t>
            </a:r>
            <a:r>
              <a:rPr lang="en-US" smtClean="0"/>
              <a:t>, </a:t>
            </a:r>
            <a:r>
              <a:rPr lang="en-US" smtClean="0">
                <a:hlinkClick r:id="rId7" tooltip="Propranolol"/>
              </a:rPr>
              <a:t>propranolol</a:t>
            </a:r>
            <a:r>
              <a:rPr lang="en-US" smtClean="0"/>
              <a:t>, </a:t>
            </a:r>
            <a:r>
              <a:rPr lang="en-US" smtClean="0">
                <a:hlinkClick r:id="rId8" tooltip="Buprenorphine"/>
              </a:rPr>
              <a:t>buprenorphine</a:t>
            </a:r>
            <a:r>
              <a:rPr lang="en-US" smtClean="0"/>
              <a:t>, </a:t>
            </a:r>
            <a:r>
              <a:rPr lang="en-US" smtClean="0">
                <a:hlinkClick r:id="rId9" tooltip="Diazepam"/>
              </a:rPr>
              <a:t>diazepam</a:t>
            </a:r>
            <a:r>
              <a:rPr lang="en-US" smtClean="0"/>
              <a:t>, </a:t>
            </a:r>
            <a:r>
              <a:rPr lang="en-US" smtClean="0">
                <a:hlinkClick r:id="rId10" tooltip="Midazolam"/>
              </a:rPr>
              <a:t>midazolam</a:t>
            </a:r>
            <a:r>
              <a:rPr lang="en-US" smtClean="0"/>
              <a:t>, </a:t>
            </a:r>
            <a:r>
              <a:rPr lang="en-US" smtClean="0">
                <a:hlinkClick r:id="rId11" tooltip="Pethidine"/>
              </a:rPr>
              <a:t>pethidine</a:t>
            </a:r>
            <a:r>
              <a:rPr lang="en-US" smtClean="0"/>
              <a:t>, </a:t>
            </a:r>
            <a:r>
              <a:rPr lang="en-US" smtClean="0">
                <a:hlinkClick r:id="rId12" tooltip="Cimetidine"/>
              </a:rPr>
              <a:t>cimetidine</a:t>
            </a:r>
            <a:r>
              <a:rPr lang="en-US" smtClean="0"/>
              <a:t>, </a:t>
            </a:r>
            <a:r>
              <a:rPr lang="en-US" smtClean="0">
                <a:hlinkClick r:id="rId13" tooltip="Lidocaine"/>
              </a:rPr>
              <a:t>lidocaine</a:t>
            </a:r>
            <a:r>
              <a:rPr lang="en-US" smtClean="0"/>
              <a:t>, and </a:t>
            </a:r>
            <a:r>
              <a:rPr lang="en-US" smtClean="0">
                <a:hlinkClick r:id="rId14" tooltip="Nitroglycerin"/>
              </a:rPr>
              <a:t>nitroglycerin</a:t>
            </a:r>
            <a:endParaRPr lang="en-US" dirty="0"/>
          </a:p>
        </p:txBody>
      </p:sp>
    </p:spTree>
    <p:extLst>
      <p:ext uri="{BB962C8B-B14F-4D97-AF65-F5344CB8AC3E}">
        <p14:creationId xmlns:p14="http://schemas.microsoft.com/office/powerpoint/2010/main" val="396707463"/>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457200" y="457200"/>
            <a:ext cx="7924800" cy="5949811"/>
          </a:xfrm>
        </p:spPr>
      </p:pic>
    </p:spTree>
    <p:extLst>
      <p:ext uri="{BB962C8B-B14F-4D97-AF65-F5344CB8AC3E}">
        <p14:creationId xmlns:p14="http://schemas.microsoft.com/office/powerpoint/2010/main" val="4279745074"/>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First Pass Metabolism</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20800" y="1600200"/>
            <a:ext cx="6502400" cy="4876800"/>
          </a:xfrm>
        </p:spPr>
      </p:pic>
    </p:spTree>
    <p:extLst>
      <p:ext uri="{BB962C8B-B14F-4D97-AF65-F5344CB8AC3E}">
        <p14:creationId xmlns:p14="http://schemas.microsoft.com/office/powerpoint/2010/main" val="2873749889"/>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Cytochrome p450</a:t>
            </a:r>
            <a:endParaRPr lang="en-US" dirty="0"/>
          </a:p>
        </p:txBody>
      </p:sp>
      <p:sp>
        <p:nvSpPr>
          <p:cNvPr id="3" name="Content Placeholder 2"/>
          <p:cNvSpPr>
            <a:spLocks noGrp="1"/>
          </p:cNvSpPr>
          <p:nvPr>
            <p:ph idx="1"/>
          </p:nvPr>
        </p:nvSpPr>
        <p:spPr/>
        <p:txBody>
          <a:bodyPr>
            <a:normAutofit lnSpcReduction="10000"/>
          </a:bodyPr>
          <a:lstStyle/>
          <a:p>
            <a:r>
              <a:rPr lang="en-US" smtClean="0"/>
              <a:t>C-p450 produce enzymes that are involved in the synthesis and metabolism of molecules &amp; chemicals w/in the cells</a:t>
            </a:r>
          </a:p>
          <a:p>
            <a:r>
              <a:rPr lang="en-US" smtClean="0"/>
              <a:t>C-p450 play a role in synthesis in steroid hormones, chloresterol, fatty acids and bile acids</a:t>
            </a:r>
          </a:p>
          <a:p>
            <a:r>
              <a:rPr lang="en-US" smtClean="0"/>
              <a:t>C-p450 is primarily known for its role in metabolism of drugs</a:t>
            </a:r>
          </a:p>
          <a:p>
            <a:pPr lvl="1"/>
            <a:r>
              <a:rPr lang="en-US" smtClean="0"/>
              <a:t>There are 60 different CYP genes in humans</a:t>
            </a:r>
          </a:p>
          <a:p>
            <a:r>
              <a:rPr lang="en-US" smtClean="0"/>
              <a:t>Primarily found in the liver(75%)/Intestines (19%)</a:t>
            </a:r>
          </a:p>
          <a:p>
            <a:r>
              <a:rPr lang="en-US" smtClean="0"/>
              <a:t>If a C-p450 enzyme metabolizes the drug slowly the drug stays in the system longer and vice versa</a:t>
            </a:r>
          </a:p>
          <a:p>
            <a:r>
              <a:rPr lang="en-US" smtClean="0"/>
              <a:t>Involved with 70-80% of all enzymes involved in drug metabolism </a:t>
            </a:r>
            <a:endParaRPr lang="en-US" dirty="0"/>
          </a:p>
        </p:txBody>
      </p:sp>
    </p:spTree>
    <p:extLst>
      <p:ext uri="{BB962C8B-B14F-4D97-AF65-F5344CB8AC3E}">
        <p14:creationId xmlns:p14="http://schemas.microsoft.com/office/powerpoint/2010/main" val="3920695283"/>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Cytochrome p450</a:t>
            </a:r>
            <a:endParaRPr lang="en-US" dirty="0"/>
          </a:p>
        </p:txBody>
      </p:sp>
      <p:sp>
        <p:nvSpPr>
          <p:cNvPr id="3" name="Content Placeholder 2"/>
          <p:cNvSpPr>
            <a:spLocks noGrp="1"/>
          </p:cNvSpPr>
          <p:nvPr>
            <p:ph idx="1"/>
          </p:nvPr>
        </p:nvSpPr>
        <p:spPr/>
        <p:txBody>
          <a:bodyPr/>
          <a:lstStyle/>
          <a:p>
            <a:r>
              <a:rPr lang="en-US" dirty="0" smtClean="0"/>
              <a:t>Cytochrome p450 Inducers – </a:t>
            </a:r>
          </a:p>
          <a:p>
            <a:pPr lvl="1"/>
            <a:r>
              <a:rPr lang="en-US" dirty="0" smtClean="0"/>
              <a:t>Inducers- increase </a:t>
            </a:r>
            <a:r>
              <a:rPr lang="en-US" dirty="0" err="1" smtClean="0"/>
              <a:t>Cyto</a:t>
            </a:r>
            <a:r>
              <a:rPr lang="en-US" dirty="0" smtClean="0"/>
              <a:t> p450 enzyme activity by increasing synthesis of enzymes resulting in an increase in the drug metabolism</a:t>
            </a:r>
          </a:p>
          <a:p>
            <a:pPr lvl="1"/>
            <a:r>
              <a:rPr lang="en-US" dirty="0" smtClean="0"/>
              <a:t>Inhibitors- block the enzymatic activity of one or more enzymes in the </a:t>
            </a:r>
            <a:r>
              <a:rPr lang="en-US" dirty="0" err="1" smtClean="0"/>
              <a:t>Cyto</a:t>
            </a:r>
            <a:r>
              <a:rPr lang="en-US" dirty="0" smtClean="0"/>
              <a:t> p450</a:t>
            </a:r>
            <a:endParaRPr lang="en-US" dirty="0"/>
          </a:p>
        </p:txBody>
      </p:sp>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3810000"/>
            <a:ext cx="7467600" cy="25878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57754836"/>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1447800" y="609600"/>
            <a:ext cx="6096000" cy="6096000"/>
          </a:xfrm>
        </p:spPr>
      </p:pic>
    </p:spTree>
    <p:extLst>
      <p:ext uri="{BB962C8B-B14F-4D97-AF65-F5344CB8AC3E}">
        <p14:creationId xmlns:p14="http://schemas.microsoft.com/office/powerpoint/2010/main" val="961226948"/>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95000"/>
                    </a14:imgEffect>
                    <a14:imgEffect>
                      <a14:brightnessContrast contrast="20000"/>
                    </a14:imgEffect>
                  </a14:imgLayer>
                </a14:imgProps>
              </a:ext>
              <a:ext uri="{28A0092B-C50C-407E-A947-70E740481C1C}">
                <a14:useLocalDpi xmlns:a14="http://schemas.microsoft.com/office/drawing/2010/main" val="0"/>
              </a:ext>
            </a:extLst>
          </a:blip>
          <a:srcRect/>
          <a:stretch>
            <a:fillRect/>
          </a:stretch>
        </p:blipFill>
        <p:spPr bwMode="auto">
          <a:xfrm>
            <a:off x="381000" y="1066800"/>
            <a:ext cx="8437464" cy="5105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4364110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Drug Receptor</a:t>
            </a:r>
            <a:endParaRPr lang="en-US" dirty="0"/>
          </a:p>
        </p:txBody>
      </p:sp>
      <p:sp>
        <p:nvSpPr>
          <p:cNvPr id="3" name="Content Placeholder 2"/>
          <p:cNvSpPr>
            <a:spLocks noGrp="1"/>
          </p:cNvSpPr>
          <p:nvPr>
            <p:ph idx="1"/>
          </p:nvPr>
        </p:nvSpPr>
        <p:spPr/>
        <p:txBody>
          <a:bodyPr/>
          <a:lstStyle/>
          <a:p>
            <a:r>
              <a:rPr lang="en-US" dirty="0" smtClean="0"/>
              <a:t>Receptor – a protein that binds to an endogenous chemical or drug</a:t>
            </a:r>
          </a:p>
          <a:p>
            <a:pPr lvl="1"/>
            <a:r>
              <a:rPr lang="en-US" dirty="0" smtClean="0"/>
              <a:t>This coupling or binding results in a chain of events that lead to an effect</a:t>
            </a:r>
          </a:p>
          <a:p>
            <a:pPr lvl="1"/>
            <a:r>
              <a:rPr lang="en-US" dirty="0" smtClean="0"/>
              <a:t>Common properties of receptors</a:t>
            </a:r>
          </a:p>
          <a:p>
            <a:pPr lvl="2"/>
            <a:r>
              <a:rPr lang="en-US" dirty="0" smtClean="0"/>
              <a:t>Sensitivity</a:t>
            </a:r>
          </a:p>
          <a:p>
            <a:pPr lvl="3"/>
            <a:r>
              <a:rPr lang="en-US" dirty="0" smtClean="0"/>
              <a:t>Drug response typically occurs in an environment of low concentration</a:t>
            </a:r>
          </a:p>
          <a:p>
            <a:pPr lvl="2"/>
            <a:r>
              <a:rPr lang="en-US" dirty="0" smtClean="0"/>
              <a:t>Selectivity</a:t>
            </a:r>
          </a:p>
          <a:p>
            <a:pPr lvl="3"/>
            <a:r>
              <a:rPr lang="en-US" dirty="0" smtClean="0"/>
              <a:t>The receptors are receptive to structurally similar chemicals etc.</a:t>
            </a:r>
          </a:p>
          <a:p>
            <a:pPr lvl="2"/>
            <a:r>
              <a:rPr lang="en-US" dirty="0" smtClean="0"/>
              <a:t>Specificity</a:t>
            </a:r>
          </a:p>
          <a:p>
            <a:pPr lvl="3"/>
            <a:r>
              <a:rPr lang="en-US" dirty="0" smtClean="0"/>
              <a:t>The cells on the receptors is the same and will determine response</a:t>
            </a:r>
          </a:p>
          <a:p>
            <a:pPr lvl="1"/>
            <a:r>
              <a:rPr lang="en-US" dirty="0" smtClean="0"/>
              <a:t>Bonds</a:t>
            </a:r>
          </a:p>
          <a:p>
            <a:pPr lvl="2"/>
            <a:r>
              <a:rPr lang="en-US" dirty="0" smtClean="0"/>
              <a:t>Go from a weakest to a strongest bond in order </a:t>
            </a:r>
          </a:p>
          <a:p>
            <a:pPr lvl="3"/>
            <a:r>
              <a:rPr lang="en-US" dirty="0" smtClean="0"/>
              <a:t>Van der Walls       Hydrophobic      H+      Ionic      Covalent</a:t>
            </a:r>
          </a:p>
          <a:p>
            <a:pPr lvl="3"/>
            <a:endParaRPr lang="en-US" dirty="0" smtClean="0"/>
          </a:p>
          <a:p>
            <a:pPr lvl="2"/>
            <a:endParaRPr lang="en-US" dirty="0" smtClean="0"/>
          </a:p>
          <a:p>
            <a:endParaRPr lang="en-US" dirty="0"/>
          </a:p>
        </p:txBody>
      </p:sp>
      <p:cxnSp>
        <p:nvCxnSpPr>
          <p:cNvPr id="5" name="Straight Arrow Connector 4"/>
          <p:cNvCxnSpPr/>
          <p:nvPr/>
        </p:nvCxnSpPr>
        <p:spPr>
          <a:xfrm>
            <a:off x="5791200" y="6159631"/>
            <a:ext cx="228600" cy="0"/>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5029200" y="6139992"/>
            <a:ext cx="228600" cy="0"/>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4419600" y="6139992"/>
            <a:ext cx="228600" cy="0"/>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2895600" y="6172200"/>
            <a:ext cx="228600" cy="0"/>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13865655"/>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Phase 1&amp;2 Metabolism</a:t>
            </a:r>
            <a:endParaRPr lang="en-US" dirty="0"/>
          </a:p>
        </p:txBody>
      </p:sp>
      <p:pic>
        <p:nvPicPr>
          <p:cNvPr id="8" name="MRjOl1-SwTM"/>
          <p:cNvPicPr>
            <a:picLocks noGrp="1" noRot="1" noChangeAspect="1"/>
          </p:cNvPicPr>
          <p:nvPr>
            <p:ph idx="1"/>
            <a:videoFile r:link="rId1"/>
          </p:nvPr>
        </p:nvPicPr>
        <p:blipFill>
          <a:blip r:embed="rId3"/>
          <a:stretch>
            <a:fillRect/>
          </a:stretch>
        </p:blipFill>
        <p:spPr>
          <a:xfrm>
            <a:off x="1219200" y="1981200"/>
            <a:ext cx="6502400" cy="3657600"/>
          </a:xfrm>
        </p:spPr>
      </p:pic>
      <p:sp>
        <p:nvSpPr>
          <p:cNvPr id="7" name="Rectangle 6"/>
          <p:cNvSpPr/>
          <p:nvPr/>
        </p:nvSpPr>
        <p:spPr>
          <a:xfrm>
            <a:off x="2749861" y="6172200"/>
            <a:ext cx="3260316" cy="369332"/>
          </a:xfrm>
          <a:prstGeom prst="rect">
            <a:avLst/>
          </a:prstGeom>
        </p:spPr>
        <p:txBody>
          <a:bodyPr wrap="none">
            <a:spAutoFit/>
          </a:bodyPr>
          <a:lstStyle/>
          <a:p>
            <a:r>
              <a:rPr lang="en-US" dirty="0"/>
              <a:t>https://youtu.be/MRjOl1-SwTM</a:t>
            </a:r>
          </a:p>
        </p:txBody>
      </p:sp>
    </p:spTree>
    <p:extLst>
      <p:ext uri="{BB962C8B-B14F-4D97-AF65-F5344CB8AC3E}">
        <p14:creationId xmlns:p14="http://schemas.microsoft.com/office/powerpoint/2010/main" val="4205880681"/>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Phase 1 &amp; Phase 2 metabolism</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53960" y="1828800"/>
            <a:ext cx="7052163" cy="4191000"/>
          </a:xfrm>
        </p:spPr>
      </p:pic>
    </p:spTree>
    <p:extLst>
      <p:ext uri="{BB962C8B-B14F-4D97-AF65-F5344CB8AC3E}">
        <p14:creationId xmlns:p14="http://schemas.microsoft.com/office/powerpoint/2010/main" val="763855356"/>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Pharmacokinetics (again!)</a:t>
            </a:r>
            <a:endParaRPr lang="en-US" dirty="0"/>
          </a:p>
        </p:txBody>
      </p:sp>
      <p:sp>
        <p:nvSpPr>
          <p:cNvPr id="3" name="Content Placeholder 2"/>
          <p:cNvSpPr>
            <a:spLocks noGrp="1"/>
          </p:cNvSpPr>
          <p:nvPr>
            <p:ph idx="1"/>
          </p:nvPr>
        </p:nvSpPr>
        <p:spPr/>
        <p:txBody>
          <a:bodyPr/>
          <a:lstStyle/>
          <a:p>
            <a:pPr lvl="1"/>
            <a:r>
              <a:rPr lang="en-US" smtClean="0"/>
              <a:t>Pharmacokinetics – study of absorption, distribution, metabolism and excretion of drugs</a:t>
            </a:r>
          </a:p>
          <a:p>
            <a:pPr lvl="1"/>
            <a:endParaRPr lang="en-US" smtClean="0"/>
          </a:p>
          <a:p>
            <a:pPr lvl="1"/>
            <a:r>
              <a:rPr lang="en-US" smtClean="0"/>
              <a:t>Most drugs are weak acids or bases (pKa etc).</a:t>
            </a:r>
          </a:p>
          <a:p>
            <a:pPr lvl="2"/>
            <a:r>
              <a:rPr lang="en-US" smtClean="0"/>
              <a:t>Absorption/action often based on lipid solubility</a:t>
            </a:r>
          </a:p>
          <a:p>
            <a:pPr lvl="2"/>
            <a:endParaRPr lang="en-US" smtClean="0"/>
          </a:p>
          <a:p>
            <a:endParaRPr lang="en-US" dirty="0"/>
          </a:p>
        </p:txBody>
      </p:sp>
      <p:pic>
        <p:nvPicPr>
          <p:cNvPr id="4"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5400" y="3896591"/>
            <a:ext cx="6067425" cy="2667000"/>
          </a:xfrm>
          <a:prstGeom prst="rect">
            <a:avLst/>
          </a:prstGeom>
        </p:spPr>
      </p:pic>
    </p:spTree>
    <p:extLst>
      <p:ext uri="{BB962C8B-B14F-4D97-AF65-F5344CB8AC3E}">
        <p14:creationId xmlns:p14="http://schemas.microsoft.com/office/powerpoint/2010/main" val="3361084468"/>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p:txBody>
          <a:bodyPr/>
          <a:lstStyle/>
          <a:p>
            <a:r>
              <a:rPr lang="en-US" smtClean="0"/>
              <a:t>Pharmacokinetics (again!)</a:t>
            </a:r>
            <a:endParaRPr lang="en-US" dirty="0"/>
          </a:p>
        </p:txBody>
      </p:sp>
      <p:pic>
        <p:nvPicPr>
          <p:cNvPr id="1638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1494148"/>
            <a:ext cx="7315200" cy="5257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67098182"/>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Protein Binding</a:t>
            </a:r>
            <a:endParaRPr lang="en-US" dirty="0"/>
          </a:p>
        </p:txBody>
      </p:sp>
      <p:pic>
        <p:nvPicPr>
          <p:cNvPr id="9" name="sfR8lGQSKic"/>
          <p:cNvPicPr>
            <a:picLocks noGrp="1" noRot="1" noChangeAspect="1"/>
          </p:cNvPicPr>
          <p:nvPr>
            <p:ph idx="1"/>
            <a:videoFile r:link="rId1"/>
          </p:nvPr>
        </p:nvPicPr>
        <p:blipFill>
          <a:blip r:embed="rId3"/>
          <a:stretch>
            <a:fillRect/>
          </a:stretch>
        </p:blipFill>
        <p:spPr>
          <a:xfrm>
            <a:off x="1447800" y="1905000"/>
            <a:ext cx="6502400" cy="3657600"/>
          </a:xfrm>
        </p:spPr>
      </p:pic>
      <p:sp>
        <p:nvSpPr>
          <p:cNvPr id="6" name="Rectangle 5"/>
          <p:cNvSpPr/>
          <p:nvPr/>
        </p:nvSpPr>
        <p:spPr>
          <a:xfrm>
            <a:off x="2895600" y="5943600"/>
            <a:ext cx="2962927" cy="369332"/>
          </a:xfrm>
          <a:prstGeom prst="rect">
            <a:avLst/>
          </a:prstGeom>
        </p:spPr>
        <p:txBody>
          <a:bodyPr wrap="none">
            <a:spAutoFit/>
          </a:bodyPr>
          <a:lstStyle/>
          <a:p>
            <a:r>
              <a:rPr lang="en-US" dirty="0"/>
              <a:t>https://youtu.be/sfR8lGQSKic</a:t>
            </a:r>
          </a:p>
        </p:txBody>
      </p:sp>
    </p:spTree>
    <p:extLst>
      <p:ext uri="{BB962C8B-B14F-4D97-AF65-F5344CB8AC3E}">
        <p14:creationId xmlns:p14="http://schemas.microsoft.com/office/powerpoint/2010/main" val="2567547636"/>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Protein Binding of Drugs</a:t>
            </a:r>
            <a:endParaRPr lang="en-US" dirty="0"/>
          </a:p>
        </p:txBody>
      </p:sp>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2133600"/>
            <a:ext cx="7951304" cy="3810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23712750"/>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Bioavailability</a:t>
            </a:r>
            <a:endParaRPr lang="en-US" dirty="0"/>
          </a:p>
        </p:txBody>
      </p:sp>
      <p:pic>
        <p:nvPicPr>
          <p:cNvPr id="9" name="74grCfmmKL8"/>
          <p:cNvPicPr>
            <a:picLocks noGrp="1" noRot="1" noChangeAspect="1"/>
          </p:cNvPicPr>
          <p:nvPr>
            <p:ph idx="1"/>
            <a:videoFile r:link="rId1"/>
          </p:nvPr>
        </p:nvPicPr>
        <p:blipFill>
          <a:blip r:embed="rId3"/>
          <a:stretch>
            <a:fillRect/>
          </a:stretch>
        </p:blipFill>
        <p:spPr>
          <a:xfrm>
            <a:off x="1295400" y="1676400"/>
            <a:ext cx="6366933" cy="3581400"/>
          </a:xfrm>
        </p:spPr>
      </p:pic>
      <p:sp>
        <p:nvSpPr>
          <p:cNvPr id="4" name="TextBox 3"/>
          <p:cNvSpPr txBox="1"/>
          <p:nvPr/>
        </p:nvSpPr>
        <p:spPr>
          <a:xfrm>
            <a:off x="1447800" y="5867400"/>
            <a:ext cx="184731" cy="369332"/>
          </a:xfrm>
          <a:prstGeom prst="rect">
            <a:avLst/>
          </a:prstGeom>
          <a:noFill/>
        </p:spPr>
        <p:txBody>
          <a:bodyPr wrap="none" rtlCol="0">
            <a:spAutoFit/>
          </a:bodyPr>
          <a:lstStyle/>
          <a:p>
            <a:endParaRPr lang="en-US" dirty="0"/>
          </a:p>
        </p:txBody>
      </p:sp>
      <p:sp>
        <p:nvSpPr>
          <p:cNvPr id="8" name="Rectangle 7"/>
          <p:cNvSpPr/>
          <p:nvPr/>
        </p:nvSpPr>
        <p:spPr>
          <a:xfrm>
            <a:off x="2667000" y="5682734"/>
            <a:ext cx="3157018" cy="369332"/>
          </a:xfrm>
          <a:prstGeom prst="rect">
            <a:avLst/>
          </a:prstGeom>
        </p:spPr>
        <p:txBody>
          <a:bodyPr wrap="none">
            <a:spAutoFit/>
          </a:bodyPr>
          <a:lstStyle/>
          <a:p>
            <a:r>
              <a:rPr lang="en-US" dirty="0"/>
              <a:t>https://youtu.be/74grCfmmKL8</a:t>
            </a:r>
          </a:p>
        </p:txBody>
      </p:sp>
    </p:spTree>
    <p:extLst>
      <p:ext uri="{BB962C8B-B14F-4D97-AF65-F5344CB8AC3E}">
        <p14:creationId xmlns:p14="http://schemas.microsoft.com/office/powerpoint/2010/main" val="240962301"/>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First Order Kinetics</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28800" y="1523213"/>
            <a:ext cx="5486400" cy="5113099"/>
          </a:xfrm>
        </p:spPr>
      </p:pic>
    </p:spTree>
    <p:extLst>
      <p:ext uri="{BB962C8B-B14F-4D97-AF65-F5344CB8AC3E}">
        <p14:creationId xmlns:p14="http://schemas.microsoft.com/office/powerpoint/2010/main" val="54843698"/>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Elimination Half - Lives</a:t>
            </a:r>
            <a:endParaRPr lang="en-US" dirty="0"/>
          </a:p>
        </p:txBody>
      </p:sp>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1752600"/>
            <a:ext cx="7629270" cy="3581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8515368"/>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Zero Order Kinetics</a:t>
            </a:r>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52600" y="1752600"/>
            <a:ext cx="5257800" cy="4487549"/>
          </a:xfrm>
        </p:spPr>
      </p:pic>
    </p:spTree>
    <p:extLst>
      <p:ext uri="{BB962C8B-B14F-4D97-AF65-F5344CB8AC3E}">
        <p14:creationId xmlns:p14="http://schemas.microsoft.com/office/powerpoint/2010/main" val="139798412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mtClean="0"/>
              <a:t>Chemical bonds and attractive forces that influence drug behaviour</a:t>
            </a:r>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800" y="1569026"/>
            <a:ext cx="5334000" cy="47555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76013087"/>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Zero &amp; First Order Kinetics</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79444" y="1600200"/>
            <a:ext cx="6785112" cy="4876800"/>
          </a:xfrm>
        </p:spPr>
      </p:pic>
    </p:spTree>
    <p:extLst>
      <p:ext uri="{BB962C8B-B14F-4D97-AF65-F5344CB8AC3E}">
        <p14:creationId xmlns:p14="http://schemas.microsoft.com/office/powerpoint/2010/main" val="1439970353"/>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p:txBody>
          <a:bodyPr/>
          <a:lstStyle/>
          <a:p>
            <a:r>
              <a:rPr lang="en-US" smtClean="0"/>
              <a:t>Context Sensitive Half-time</a:t>
            </a:r>
            <a:endParaRPr lang="en-US" dirty="0"/>
          </a:p>
        </p:txBody>
      </p:sp>
      <p:sp>
        <p:nvSpPr>
          <p:cNvPr id="5" name="Content Placeholder 4"/>
          <p:cNvSpPr>
            <a:spLocks noGrp="1"/>
          </p:cNvSpPr>
          <p:nvPr>
            <p:ph idx="1"/>
          </p:nvPr>
        </p:nvSpPr>
        <p:spPr/>
        <p:txBody>
          <a:bodyPr/>
          <a:lstStyle/>
          <a:p>
            <a:r>
              <a:rPr lang="en-US" smtClean="0"/>
              <a:t>The context-sensitive half-time is the time required for blood or plasma concentrations of a drug to decrease by 50% after discontinuation of drug administration. </a:t>
            </a:r>
          </a:p>
          <a:p>
            <a:pPr lvl="1"/>
            <a:r>
              <a:rPr lang="en-US" smtClean="0"/>
              <a:t>Cannot be predicted by the elimination half-life (a measure of the time needed for actual drug metabolism or elimination) because it also depends on drug distribution</a:t>
            </a:r>
          </a:p>
          <a:p>
            <a:pPr lvl="1"/>
            <a:r>
              <a:rPr lang="en-US" smtClean="0"/>
              <a:t>It is a useful concept because it helps explain the duration of action of a drug given by infusion after stopping the infusion</a:t>
            </a:r>
          </a:p>
          <a:p>
            <a:pPr lvl="1"/>
            <a:endParaRPr lang="en-US" smtClean="0"/>
          </a:p>
          <a:p>
            <a:pPr lvl="1"/>
            <a:endParaRPr lang="en-US" smtClean="0"/>
          </a:p>
          <a:p>
            <a:endParaRPr lang="en-US" dirty="0"/>
          </a:p>
        </p:txBody>
      </p:sp>
    </p:spTree>
    <p:extLst>
      <p:ext uri="{BB962C8B-B14F-4D97-AF65-F5344CB8AC3E}">
        <p14:creationId xmlns:p14="http://schemas.microsoft.com/office/powerpoint/2010/main" val="3491763119"/>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lstStyle/>
          <a:p>
            <a:r>
              <a:rPr lang="en-US" smtClean="0"/>
              <a:t>Context Sensitive Half-time</a:t>
            </a:r>
            <a:endParaRPr lang="en-US" dirty="0"/>
          </a:p>
        </p:txBody>
      </p:sp>
      <p:sp>
        <p:nvSpPr>
          <p:cNvPr id="3" name="Content Placeholder 2"/>
          <p:cNvSpPr>
            <a:spLocks noGrp="1"/>
          </p:cNvSpPr>
          <p:nvPr>
            <p:ph idx="1"/>
          </p:nvPr>
        </p:nvSpPr>
        <p:spPr/>
        <p:txBody>
          <a:bodyPr>
            <a:normAutofit lnSpcReduction="10000"/>
          </a:bodyPr>
          <a:lstStyle/>
          <a:p>
            <a:r>
              <a:rPr lang="en-US" smtClean="0"/>
              <a:t>It reflects several pharmacokinetic principles:</a:t>
            </a:r>
          </a:p>
          <a:p>
            <a:pPr lvl="1"/>
            <a:r>
              <a:rPr lang="en-US" smtClean="0"/>
              <a:t>First, as any drug is infused into the body more of the drug will deposit in the body’s tissues (i.e., accumulate) the longer the duration of infusion (or “context” as it is known) until the body’s tissues are completely saturated. Once the drug infusion is stopped this stored drug will then redistribute back into the blood and maintain its effects.</a:t>
            </a:r>
          </a:p>
          <a:p>
            <a:pPr lvl="1"/>
            <a:r>
              <a:rPr lang="en-US" smtClean="0"/>
              <a:t>Second, every drug accumulates to differing extents, which is largely influenced by the physicochemical properties of the drug</a:t>
            </a:r>
          </a:p>
          <a:p>
            <a:pPr lvl="1"/>
            <a:r>
              <a:rPr lang="en-US" smtClean="0"/>
              <a:t>Third, drugs are removed from the blood through two major mechanisms: </a:t>
            </a:r>
          </a:p>
          <a:p>
            <a:pPr lvl="2"/>
            <a:r>
              <a:rPr lang="en-US" smtClean="0"/>
              <a:t>Distribution: where the drug moves from the blood into the tissues, e.g., fat.</a:t>
            </a:r>
          </a:p>
          <a:p>
            <a:pPr lvl="2"/>
            <a:r>
              <a:rPr lang="en-US" smtClean="0"/>
              <a:t>Excretion: where the drug is either metabolized (e.g., by the liver) or excreted from the body unchanged (e.g., in urine). Whether or not the metabolites are active is also important.</a:t>
            </a:r>
          </a:p>
          <a:p>
            <a:pPr lvl="1"/>
            <a:endParaRPr lang="en-US" dirty="0"/>
          </a:p>
        </p:txBody>
      </p:sp>
    </p:spTree>
    <p:extLst>
      <p:ext uri="{BB962C8B-B14F-4D97-AF65-F5344CB8AC3E}">
        <p14:creationId xmlns:p14="http://schemas.microsoft.com/office/powerpoint/2010/main" val="314894153"/>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mtClean="0"/>
              <a:t>Context Sensitive/Decrement </a:t>
            </a:r>
            <a:br>
              <a:rPr lang="en-US" smtClean="0"/>
            </a:br>
            <a:r>
              <a:rPr lang="en-US" smtClean="0"/>
              <a:t>Half-time</a:t>
            </a:r>
            <a:endParaRPr lang="en-US" dirty="0"/>
          </a:p>
        </p:txBody>
      </p:sp>
      <p:sp>
        <p:nvSpPr>
          <p:cNvPr id="3" name="Content Placeholder 2"/>
          <p:cNvSpPr>
            <a:spLocks noGrp="1"/>
          </p:cNvSpPr>
          <p:nvPr>
            <p:ph idx="1"/>
          </p:nvPr>
        </p:nvSpPr>
        <p:spPr/>
        <p:txBody>
          <a:bodyPr>
            <a:normAutofit fontScale="92500" lnSpcReduction="10000"/>
          </a:bodyPr>
          <a:lstStyle/>
          <a:p>
            <a:r>
              <a:rPr lang="en-US" smtClean="0"/>
              <a:t>The time taken for blood plasma concentration of a drug to decline by one half after an infusion designed to maintain a steady state (i.e. a constant plasma concentration) has been stopped. The "context" is the duration of infusion. This defines the context sensitive half-time</a:t>
            </a:r>
          </a:p>
          <a:p>
            <a:endParaRPr lang="en-US" smtClean="0"/>
          </a:p>
          <a:p>
            <a:endParaRPr lang="en-US" smtClean="0"/>
          </a:p>
          <a:p>
            <a:endParaRPr lang="en-US" smtClean="0"/>
          </a:p>
          <a:p>
            <a:endParaRPr lang="en-US" smtClean="0"/>
          </a:p>
          <a:p>
            <a:endParaRPr lang="en-US" smtClean="0"/>
          </a:p>
          <a:p>
            <a:endParaRPr lang="en-US" smtClean="0"/>
          </a:p>
          <a:p>
            <a:r>
              <a:rPr lang="en-US" smtClean="0"/>
              <a:t>The time for a 50% decrease in central compartment drug concentration or the time from the end of infusion until a 50% recovery is the Constant Decrement time</a:t>
            </a:r>
            <a:endParaRPr lang="en-US" dirty="0" smtClean="0"/>
          </a:p>
        </p:txBody>
      </p:sp>
      <p:pic>
        <p:nvPicPr>
          <p:cNvPr id="4"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2200" y="3200400"/>
            <a:ext cx="3771034" cy="2184128"/>
          </a:xfrm>
          <a:prstGeom prst="rect">
            <a:avLst/>
          </a:prstGeom>
        </p:spPr>
      </p:pic>
    </p:spTree>
    <p:extLst>
      <p:ext uri="{BB962C8B-B14F-4D97-AF65-F5344CB8AC3E}">
        <p14:creationId xmlns:p14="http://schemas.microsoft.com/office/powerpoint/2010/main" val="3924447563"/>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Key Points</a:t>
            </a:r>
            <a:endParaRPr lang="en-US" dirty="0"/>
          </a:p>
        </p:txBody>
      </p:sp>
      <p:sp>
        <p:nvSpPr>
          <p:cNvPr id="3" name="Content Placeholder 2"/>
          <p:cNvSpPr>
            <a:spLocks noGrp="1"/>
          </p:cNvSpPr>
          <p:nvPr>
            <p:ph idx="1"/>
          </p:nvPr>
        </p:nvSpPr>
        <p:spPr/>
        <p:txBody>
          <a:bodyPr/>
          <a:lstStyle/>
          <a:p>
            <a:endParaRPr lang="en-US" smtClean="0"/>
          </a:p>
          <a:p>
            <a:r>
              <a:rPr lang="en-US" smtClean="0"/>
              <a:t>Review key points at the end of each section in the workbook</a:t>
            </a:r>
          </a:p>
          <a:p>
            <a:r>
              <a:rPr lang="en-US" smtClean="0"/>
              <a:t>Read the sections in the Textbook</a:t>
            </a:r>
          </a:p>
          <a:p>
            <a:r>
              <a:rPr lang="en-US" smtClean="0"/>
              <a:t>Keep studying, keep studying, keep studying!!!</a:t>
            </a:r>
            <a:endParaRPr lang="en-US" dirty="0"/>
          </a:p>
        </p:txBody>
      </p:sp>
    </p:spTree>
    <p:extLst>
      <p:ext uri="{BB962C8B-B14F-4D97-AF65-F5344CB8AC3E}">
        <p14:creationId xmlns:p14="http://schemas.microsoft.com/office/powerpoint/2010/main" val="77740720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Bonds</a:t>
            </a:r>
            <a:endParaRPr lang="en-US" dirty="0"/>
          </a:p>
        </p:txBody>
      </p:sp>
      <p:sp>
        <p:nvSpPr>
          <p:cNvPr id="3" name="Content Placeholder 2"/>
          <p:cNvSpPr>
            <a:spLocks noGrp="1"/>
          </p:cNvSpPr>
          <p:nvPr>
            <p:ph idx="1"/>
          </p:nvPr>
        </p:nvSpPr>
        <p:spPr/>
        <p:txBody>
          <a:bodyPr>
            <a:normAutofit fontScale="85000" lnSpcReduction="20000"/>
          </a:bodyPr>
          <a:lstStyle/>
          <a:p>
            <a:r>
              <a:rPr lang="en-US" smtClean="0"/>
              <a:t>van der Waals forces </a:t>
            </a:r>
          </a:p>
          <a:p>
            <a:pPr lvl="2"/>
            <a:r>
              <a:rPr lang="en-US" smtClean="0"/>
              <a:t>Van der Waals forces are driven by induced electrical interactions between two or more atoms or molecules that are very close to each other. Van der Waals interaction is the weakest of all intermolecular attractions between molecules.</a:t>
            </a:r>
          </a:p>
          <a:p>
            <a:r>
              <a:rPr lang="en-US" smtClean="0"/>
              <a:t>Hydrophobic</a:t>
            </a:r>
          </a:p>
          <a:p>
            <a:pPr lvl="1"/>
            <a:r>
              <a:rPr lang="en-US" smtClean="0"/>
              <a:t>Interaction between water and low water soluble molecules</a:t>
            </a:r>
          </a:p>
          <a:p>
            <a:pPr lvl="2"/>
            <a:r>
              <a:rPr lang="en-US" smtClean="0"/>
              <a:t>i.e. the mixing of fat and water</a:t>
            </a:r>
          </a:p>
          <a:p>
            <a:r>
              <a:rPr lang="en-US" smtClean="0"/>
              <a:t>Hydrogen</a:t>
            </a:r>
          </a:p>
          <a:p>
            <a:pPr lvl="1"/>
            <a:r>
              <a:rPr lang="en-US" smtClean="0"/>
              <a:t>a weak electrostatic attraction between the hydrogen and an electronegative atom due to their difference in electronegativity </a:t>
            </a:r>
          </a:p>
          <a:p>
            <a:r>
              <a:rPr lang="en-US" smtClean="0"/>
              <a:t>Ionic</a:t>
            </a:r>
          </a:p>
          <a:p>
            <a:pPr lvl="1"/>
            <a:r>
              <a:rPr lang="en-US" smtClean="0"/>
              <a:t>When a positively charged ion forms a bond with a negatively charged ions and one atom transfers electrons to another. i.e. Sodium Chloride.</a:t>
            </a:r>
          </a:p>
          <a:p>
            <a:r>
              <a:rPr lang="en-US" smtClean="0"/>
              <a:t>Covalent</a:t>
            </a:r>
          </a:p>
          <a:p>
            <a:pPr lvl="1"/>
            <a:r>
              <a:rPr lang="en-US" smtClean="0"/>
              <a:t>A chemical bond formed by the sharing of one or more electrons, especially pairs of electrons, between atoms. i.e.  CO (Carbon monoxide); CH4 (Methane). </a:t>
            </a:r>
          </a:p>
          <a:p>
            <a:endParaRPr lang="en-US" dirty="0"/>
          </a:p>
        </p:txBody>
      </p:sp>
    </p:spTree>
    <p:extLst>
      <p:ext uri="{BB962C8B-B14F-4D97-AF65-F5344CB8AC3E}">
        <p14:creationId xmlns:p14="http://schemas.microsoft.com/office/powerpoint/2010/main" val="259209702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Receptor Theory</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33525" y="1757362"/>
            <a:ext cx="6076950" cy="4562475"/>
          </a:xfrm>
        </p:spPr>
      </p:pic>
    </p:spTree>
    <p:extLst>
      <p:ext uri="{BB962C8B-B14F-4D97-AF65-F5344CB8AC3E}">
        <p14:creationId xmlns:p14="http://schemas.microsoft.com/office/powerpoint/2010/main" val="3422474456"/>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larity">
  <a:themeElements>
    <a:clrScheme name="Clarity">
      <a:dk1>
        <a:srgbClr val="292934"/>
      </a:dk1>
      <a:lt1>
        <a:srgbClr val="FFFFFF"/>
      </a:lt1>
      <a:dk2>
        <a:srgbClr val="D2533C"/>
      </a:dk2>
      <a:lt2>
        <a:srgbClr val="F3F2DC"/>
      </a:lt2>
      <a:accent1>
        <a:srgbClr val="93A299"/>
      </a:accent1>
      <a:accent2>
        <a:srgbClr val="AD8F67"/>
      </a:accent2>
      <a:accent3>
        <a:srgbClr val="726056"/>
      </a:accent3>
      <a:accent4>
        <a:srgbClr val="4C5A6A"/>
      </a:accent4>
      <a:accent5>
        <a:srgbClr val="808DA0"/>
      </a:accent5>
      <a:accent6>
        <a:srgbClr val="79463D"/>
      </a:accent6>
      <a:hlink>
        <a:srgbClr val="0000FF"/>
      </a:hlink>
      <a:folHlink>
        <a:srgbClr val="800080"/>
      </a:folHlink>
    </a:clrScheme>
    <a:fontScheme name="Office Classic 2">
      <a:maj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objectDefaults/>
  <a:extraClrSchemeLst/>
  <a:extLst>
    <a:ext uri="{05A4C25C-085E-4340-85A3-A5531E510DB2}">
      <thm15:themeFamily xmlns:thm15="http://schemas.microsoft.com/office/thememl/2012/main" name="Clarity" id="{B18B3E46-00A2-44F6-9852-1DD2CA640E91}" vid="{8D084F2A-B67A-4FED-9276-67AB17046B4A}"/>
    </a:ext>
  </a:extLst>
</a:theme>
</file>

<file path=docProps/app.xml><?xml version="1.0" encoding="utf-8"?>
<Properties xmlns="http://schemas.openxmlformats.org/officeDocument/2006/extended-properties" xmlns:vt="http://schemas.openxmlformats.org/officeDocument/2006/docPropsVTypes">
  <Template>Clarity</Template>
  <TotalTime>4927</TotalTime>
  <Words>3120</Words>
  <Application>Microsoft Office PowerPoint</Application>
  <PresentationFormat>On-screen Show (4:3)</PresentationFormat>
  <Paragraphs>284</Paragraphs>
  <Slides>74</Slides>
  <Notes>0</Notes>
  <HiddenSlides>0</HiddenSlides>
  <MMClips>5</MMClips>
  <ScaleCrop>false</ScaleCrop>
  <HeadingPairs>
    <vt:vector size="8" baseType="variant">
      <vt:variant>
        <vt:lpstr>Fonts Used</vt:lpstr>
      </vt:variant>
      <vt:variant>
        <vt:i4>2</vt:i4>
      </vt:variant>
      <vt:variant>
        <vt:lpstr>Theme</vt:lpstr>
      </vt:variant>
      <vt:variant>
        <vt:i4>1</vt:i4>
      </vt:variant>
      <vt:variant>
        <vt:lpstr>Embedded OLE Servers</vt:lpstr>
      </vt:variant>
      <vt:variant>
        <vt:i4>1</vt:i4>
      </vt:variant>
      <vt:variant>
        <vt:lpstr>Slide Titles</vt:lpstr>
      </vt:variant>
      <vt:variant>
        <vt:i4>74</vt:i4>
      </vt:variant>
    </vt:vector>
  </HeadingPairs>
  <TitlesOfParts>
    <vt:vector size="78" baseType="lpstr">
      <vt:lpstr>Arial</vt:lpstr>
      <vt:lpstr>Roboto</vt:lpstr>
      <vt:lpstr>Clarity</vt:lpstr>
      <vt:lpstr>Document</vt:lpstr>
      <vt:lpstr>Introduction to Pharmacology</vt:lpstr>
      <vt:lpstr>Introduction</vt:lpstr>
      <vt:lpstr>Introduction</vt:lpstr>
      <vt:lpstr>PowerPoint Presentation</vt:lpstr>
      <vt:lpstr>Pharmacology Terms</vt:lpstr>
      <vt:lpstr>Drug Receptor</vt:lpstr>
      <vt:lpstr>Chemical bonds and attractive forces that influence drug behaviour</vt:lpstr>
      <vt:lpstr>Bonds</vt:lpstr>
      <vt:lpstr>Receptor Theory</vt:lpstr>
      <vt:lpstr>Receptor Theory</vt:lpstr>
      <vt:lpstr>Signal Transduction</vt:lpstr>
      <vt:lpstr>Drug Response Equation</vt:lpstr>
      <vt:lpstr>Dose Response Curves/Slope</vt:lpstr>
      <vt:lpstr>Dose Response Curves</vt:lpstr>
      <vt:lpstr>Dose response curves</vt:lpstr>
      <vt:lpstr>Relationships between ED-LD</vt:lpstr>
      <vt:lpstr>Effect of drug combinations</vt:lpstr>
      <vt:lpstr>Dose Response</vt:lpstr>
      <vt:lpstr>Dose Response for Anesthesia agents</vt:lpstr>
      <vt:lpstr>Dose Response</vt:lpstr>
      <vt:lpstr>Graded Dose Response</vt:lpstr>
      <vt:lpstr>Graded Dose Response</vt:lpstr>
      <vt:lpstr>Semi logarithmic scale</vt:lpstr>
      <vt:lpstr>Quantal Dose Response </vt:lpstr>
      <vt:lpstr>Quantal Dose Response Curves</vt:lpstr>
      <vt:lpstr>Quantal Dose</vt:lpstr>
      <vt:lpstr>Quantal Dose </vt:lpstr>
      <vt:lpstr>Drug Affinity &amp; Efficacy</vt:lpstr>
      <vt:lpstr>Receptor Regulation &amp; Adaption</vt:lpstr>
      <vt:lpstr>Receptor Regulation &amp; Adaption</vt:lpstr>
      <vt:lpstr>FDA Pregnancy Risk Classification</vt:lpstr>
      <vt:lpstr>Common Drugs with Classification</vt:lpstr>
      <vt:lpstr>Bioavailability</vt:lpstr>
      <vt:lpstr>Pharmacokinetics</vt:lpstr>
      <vt:lpstr>Drug Ionization</vt:lpstr>
      <vt:lpstr>Hints</vt:lpstr>
      <vt:lpstr>pKa  </vt:lpstr>
      <vt:lpstr>Hints</vt:lpstr>
      <vt:lpstr>PowerPoint Presentation</vt:lpstr>
      <vt:lpstr>Drug Movement Principles </vt:lpstr>
      <vt:lpstr>Drug movement concepts</vt:lpstr>
      <vt:lpstr>Intrinsic Activity (efficacy)</vt:lpstr>
      <vt:lpstr>Agonists</vt:lpstr>
      <vt:lpstr>Agonists </vt:lpstr>
      <vt:lpstr>Agonists</vt:lpstr>
      <vt:lpstr>Spare receptor concept</vt:lpstr>
      <vt:lpstr>Spare Receptor</vt:lpstr>
      <vt:lpstr>Pharmacokinetic/Dynamics</vt:lpstr>
      <vt:lpstr>PowerPoint Presentation</vt:lpstr>
      <vt:lpstr>PowerPoint Presentation</vt:lpstr>
      <vt:lpstr>Metabolism</vt:lpstr>
      <vt:lpstr>Hydrolysis</vt:lpstr>
      <vt:lpstr>Phase 2 Metabolism</vt:lpstr>
      <vt:lpstr>PowerPoint Presentation</vt:lpstr>
      <vt:lpstr>First Pass Metabolism</vt:lpstr>
      <vt:lpstr>Cytochrome p450</vt:lpstr>
      <vt:lpstr>Cytochrome p450</vt:lpstr>
      <vt:lpstr>PowerPoint Presentation</vt:lpstr>
      <vt:lpstr>PowerPoint Presentation</vt:lpstr>
      <vt:lpstr>Phase 1&amp;2 Metabolism</vt:lpstr>
      <vt:lpstr>Phase 1 &amp; Phase 2 metabolism</vt:lpstr>
      <vt:lpstr>Pharmacokinetics (again!)</vt:lpstr>
      <vt:lpstr>Pharmacokinetics (again!)</vt:lpstr>
      <vt:lpstr>Protein Binding</vt:lpstr>
      <vt:lpstr>Protein Binding of Drugs</vt:lpstr>
      <vt:lpstr>Bioavailability</vt:lpstr>
      <vt:lpstr>First Order Kinetics</vt:lpstr>
      <vt:lpstr>Elimination Half - Lives</vt:lpstr>
      <vt:lpstr>Zero Order Kinetics</vt:lpstr>
      <vt:lpstr>Zero &amp; First Order Kinetics</vt:lpstr>
      <vt:lpstr>Context Sensitive Half-time</vt:lpstr>
      <vt:lpstr>Context Sensitive Half-time</vt:lpstr>
      <vt:lpstr>Context Sensitive/Decrement  Half-time</vt:lpstr>
      <vt:lpstr>Key Points</vt:lpstr>
    </vt:vector>
  </TitlesOfParts>
  <Company>UMSON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Pharmacology</dc:title>
  <dc:creator>Pellegrini, Joseph</dc:creator>
  <cp:lastModifiedBy>Richard Conley</cp:lastModifiedBy>
  <cp:revision>88</cp:revision>
  <dcterms:created xsi:type="dcterms:W3CDTF">2016-08-08T15:37:08Z</dcterms:created>
  <dcterms:modified xsi:type="dcterms:W3CDTF">2021-07-21T13:05:33Z</dcterms:modified>
</cp:coreProperties>
</file>